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6" r:id="rId6"/>
    <p:sldId id="258" r:id="rId7"/>
    <p:sldId id="278" r:id="rId8"/>
    <p:sldId id="269" r:id="rId9"/>
    <p:sldId id="270" r:id="rId10"/>
    <p:sldId id="271" r:id="rId11"/>
    <p:sldId id="279" r:id="rId12"/>
    <p:sldId id="274" r:id="rId13"/>
    <p:sldId id="275" r:id="rId14"/>
    <p:sldId id="281" r:id="rId15"/>
    <p:sldId id="277" r:id="rId16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4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e H. Kristiansen" userId="956b03f7-8874-4375-80b4-0b422adbd73c" providerId="ADAL" clId="{8EAF7179-053E-4B17-8530-A1C7FC8D046C}"/>
    <pc:docChg chg="modSld">
      <pc:chgData name="Karine H. Kristiansen" userId="956b03f7-8874-4375-80b4-0b422adbd73c" providerId="ADAL" clId="{8EAF7179-053E-4B17-8530-A1C7FC8D046C}" dt="2024-10-25T10:16:42.988" v="1" actId="20577"/>
      <pc:docMkLst>
        <pc:docMk/>
      </pc:docMkLst>
      <pc:sldChg chg="modSp mod">
        <pc:chgData name="Karine H. Kristiansen" userId="956b03f7-8874-4375-80b4-0b422adbd73c" providerId="ADAL" clId="{8EAF7179-053E-4B17-8530-A1C7FC8D046C}" dt="2024-10-25T10:16:42.988" v="1" actId="20577"/>
        <pc:sldMkLst>
          <pc:docMk/>
          <pc:sldMk cId="1181347686" sldId="275"/>
        </pc:sldMkLst>
        <pc:spChg chg="mod">
          <ac:chgData name="Karine H. Kristiansen" userId="956b03f7-8874-4375-80b4-0b422adbd73c" providerId="ADAL" clId="{8EAF7179-053E-4B17-8530-A1C7FC8D046C}" dt="2024-10-25T10:16:42.988" v="1" actId="20577"/>
          <ac:spMkLst>
            <pc:docMk/>
            <pc:sldMk cId="1181347686" sldId="275"/>
            <ac:spMk id="3" creationId="{BC743DE0-2C85-4F79-87D8-789383939A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25.10.2024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25.10.2024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413986"/>
            <a:ext cx="4896612" cy="10146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Studiebarometeret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Give us your opinion on your study </a:t>
            </a:r>
            <a:r>
              <a:rPr lang="en-US" dirty="0" err="1"/>
              <a:t>programme</a:t>
            </a:r>
            <a:r>
              <a:rPr lang="en-US" dirty="0"/>
              <a:t>! 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714826"/>
            <a:ext cx="4896612" cy="369332"/>
          </a:xfrm>
        </p:spPr>
        <p:txBody>
          <a:bodyPr/>
          <a:lstStyle/>
          <a:p>
            <a:r>
              <a:rPr lang="en-US" dirty="0"/>
              <a:t>The national student survey on the quality of study </a:t>
            </a:r>
            <a:r>
              <a:rPr lang="en-US" dirty="0" err="1"/>
              <a:t>programmes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83BA-6404-491D-B849-E5E9C9F8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increasing the response rate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3DE0-2C85-4F79-87D8-789383939A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 err="1"/>
              <a:t>Inform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students </a:t>
            </a:r>
            <a:r>
              <a:rPr lang="nb-NO" sz="1400" b="1" dirty="0" err="1"/>
              <a:t>about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survey during </a:t>
            </a:r>
            <a:r>
              <a:rPr lang="nb-NO" sz="1400" b="1" dirty="0" err="1"/>
              <a:t>lectures</a:t>
            </a:r>
            <a:r>
              <a:rPr lang="nb-NO" sz="1400" b="1" dirty="0"/>
              <a:t>! </a:t>
            </a:r>
          </a:p>
          <a:p>
            <a:r>
              <a:rPr lang="nb-NO" sz="1400" b="1" dirty="0"/>
              <a:t>Close </a:t>
            </a:r>
            <a:r>
              <a:rPr lang="nb-NO" sz="1400" b="1" dirty="0" err="1"/>
              <a:t>cooperation</a:t>
            </a:r>
            <a:r>
              <a:rPr lang="nb-NO" sz="1400" b="1" dirty="0"/>
              <a:t> </a:t>
            </a:r>
            <a:r>
              <a:rPr lang="nb-NO" sz="1400" b="1" dirty="0" err="1"/>
              <a:t>between</a:t>
            </a:r>
            <a:r>
              <a:rPr lang="nb-NO" sz="1400" b="1" dirty="0"/>
              <a:t> student representatives and staff </a:t>
            </a:r>
            <a:r>
              <a:rPr lang="nb-NO" sz="1400" b="1" dirty="0" err="1"/>
              <a:t>on</a:t>
            </a:r>
            <a:r>
              <a:rPr lang="nb-NO" sz="1400" b="1" dirty="0"/>
              <a:t> </a:t>
            </a:r>
            <a:r>
              <a:rPr lang="nb-NO" sz="1400" b="1" dirty="0" err="1"/>
              <a:t>spreading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</a:t>
            </a:r>
            <a:r>
              <a:rPr lang="nb-NO" sz="1400" b="1" dirty="0" err="1"/>
              <a:t>increases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response</a:t>
            </a:r>
            <a:r>
              <a:rPr lang="nb-NO" sz="1400" b="1" dirty="0"/>
              <a:t> rate</a:t>
            </a:r>
          </a:p>
          <a:p>
            <a:r>
              <a:rPr lang="nb-NO" sz="1400" b="1" dirty="0" err="1"/>
              <a:t>Spread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via </a:t>
            </a:r>
            <a:r>
              <a:rPr lang="nb-NO" sz="1400" b="1" dirty="0" err="1"/>
              <a:t>internal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</a:t>
            </a:r>
            <a:r>
              <a:rPr lang="nb-NO" sz="1400" b="1" dirty="0" err="1"/>
              <a:t>channels</a:t>
            </a:r>
            <a:r>
              <a:rPr lang="nb-NO" sz="1400" b="1" dirty="0"/>
              <a:t> and </a:t>
            </a:r>
            <a:r>
              <a:rPr lang="nb-NO" sz="1400" b="1" dirty="0" err="1"/>
              <a:t>notice</a:t>
            </a:r>
            <a:r>
              <a:rPr lang="nb-NO" sz="1400" b="1" dirty="0"/>
              <a:t> </a:t>
            </a:r>
            <a:r>
              <a:rPr lang="nb-NO" sz="1400" b="1" dirty="0" err="1"/>
              <a:t>boards</a:t>
            </a:r>
            <a:endParaRPr lang="nb-NO" sz="1400" b="1" dirty="0"/>
          </a:p>
          <a:p>
            <a:r>
              <a:rPr lang="nb-NO" sz="1400" b="1" dirty="0"/>
              <a:t>All </a:t>
            </a:r>
            <a:r>
              <a:rPr lang="nb-NO" sz="1400" b="1" dirty="0" err="1"/>
              <a:t>who</a:t>
            </a:r>
            <a:r>
              <a:rPr lang="nb-NO" sz="1400" b="1" dirty="0"/>
              <a:t> </a:t>
            </a:r>
            <a:r>
              <a:rPr lang="nb-NO" sz="1400" b="1" dirty="0" err="1"/>
              <a:t>respond</a:t>
            </a:r>
            <a:r>
              <a:rPr lang="nb-NO" sz="1400" b="1" dirty="0"/>
              <a:t> to </a:t>
            </a:r>
            <a:r>
              <a:rPr lang="nb-NO" sz="1400" b="1" dirty="0" err="1"/>
              <a:t>the</a:t>
            </a:r>
            <a:r>
              <a:rPr lang="nb-NO" sz="1400" b="1" dirty="0"/>
              <a:t> survey </a:t>
            </a:r>
            <a:r>
              <a:rPr lang="nb-NO" sz="1400" b="1" dirty="0" err="1"/>
              <a:t>may</a:t>
            </a:r>
            <a:r>
              <a:rPr lang="nb-NO" sz="1400" b="1" dirty="0"/>
              <a:t> </a:t>
            </a:r>
            <a:r>
              <a:rPr lang="nb-NO" sz="1400" b="1" dirty="0" err="1"/>
              <a:t>win</a:t>
            </a:r>
            <a:r>
              <a:rPr lang="nb-NO" sz="1400" b="1" dirty="0"/>
              <a:t> </a:t>
            </a:r>
            <a:r>
              <a:rPr lang="nb-NO" sz="1400" b="1" dirty="0" err="1"/>
              <a:t>one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5 or 15 gift </a:t>
            </a:r>
            <a:r>
              <a:rPr lang="nb-NO" sz="1400" b="1" dirty="0" err="1"/>
              <a:t>certificates</a:t>
            </a:r>
            <a:r>
              <a:rPr lang="nb-NO" sz="1400" b="1" dirty="0"/>
              <a:t> </a:t>
            </a:r>
            <a:r>
              <a:rPr lang="nb-NO" sz="1400" b="1" dirty="0" err="1"/>
              <a:t>valued</a:t>
            </a:r>
            <a:r>
              <a:rPr lang="nb-NO" sz="1400" b="1" dirty="0"/>
              <a:t> at NOK 5000 and 1000, </a:t>
            </a:r>
            <a:r>
              <a:rPr lang="nb-NO" sz="1400" b="1" dirty="0" err="1"/>
              <a:t>respectively</a:t>
            </a:r>
            <a:endParaRPr lang="nb-NO" sz="1400" b="1" dirty="0"/>
          </a:p>
          <a:p>
            <a:r>
              <a:rPr lang="nb-NO" sz="1400" b="1" dirty="0" err="1"/>
              <a:t>Create</a:t>
            </a:r>
            <a:r>
              <a:rPr lang="nb-NO" sz="1400" b="1" dirty="0"/>
              <a:t> a </a:t>
            </a:r>
            <a:r>
              <a:rPr lang="nb-NO" sz="1400" b="1" dirty="0" err="1"/>
              <a:t>competitive</a:t>
            </a:r>
            <a:r>
              <a:rPr lang="nb-NO" sz="1400" b="1" dirty="0"/>
              <a:t> </a:t>
            </a:r>
            <a:r>
              <a:rPr lang="nb-NO" sz="1400" b="1" dirty="0" err="1"/>
              <a:t>environment</a:t>
            </a:r>
            <a:r>
              <a:rPr lang="nb-NO" sz="1400" b="1" dirty="0"/>
              <a:t> at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institution</a:t>
            </a:r>
            <a:r>
              <a:rPr lang="nb-NO" sz="1400" b="1" dirty="0"/>
              <a:t>!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E60DA8F-6165-43EE-A336-41898D38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6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4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information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Read more about the survey at:</a:t>
            </a:r>
            <a:r>
              <a:rPr lang="nb-NO" sz="1400" b="1" dirty="0"/>
              <a:t>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en-US" sz="1400" b="1" dirty="0"/>
              <a:t>Any other questions? Feel free to contact NOKUT at</a:t>
            </a:r>
            <a:r>
              <a:rPr lang="nb-NO" sz="1400" b="1" dirty="0"/>
              <a:t>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B368537-26EA-4C75-8BA2-CDB76ED3E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6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Student Survey (Studiebarometeret)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The only national survey examining students’ perception of the quality of their study </a:t>
            </a:r>
            <a:r>
              <a:rPr lang="en-US" sz="1400" b="1" dirty="0" err="1"/>
              <a:t>programme</a:t>
            </a:r>
            <a:endParaRPr lang="en-US" sz="1400" b="1" dirty="0"/>
          </a:p>
          <a:p>
            <a:r>
              <a:rPr lang="en-US" sz="1400" b="1" dirty="0"/>
              <a:t>The survey is sent annually to 2. and 5. year students from approx. 1800 study </a:t>
            </a:r>
            <a:r>
              <a:rPr lang="en-US" sz="1400" b="1" dirty="0" err="1"/>
              <a:t>programmes</a:t>
            </a:r>
            <a:endParaRPr lang="en-US" sz="1400" b="1" dirty="0"/>
          </a:p>
          <a:p>
            <a:r>
              <a:rPr lang="en-US" sz="1400" b="1" dirty="0"/>
              <a:t>The results are published on studiebarometeret.no, where you can compare results from </a:t>
            </a:r>
            <a:r>
              <a:rPr lang="en-US" sz="1400" b="1" dirty="0" err="1"/>
              <a:t>programmes</a:t>
            </a:r>
            <a:r>
              <a:rPr lang="en-US" sz="1400" b="1" dirty="0"/>
              <a:t> all over Norway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88CA5C-90D7-425D-B037-3F4271B9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E940BD-0A2C-410C-BA9E-70D094EB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942DBA-0132-47D7-918A-17E69FED3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The Norwegian Agency for Quality Assurance in Education (NOKUT) conducts the survey on behalf of the Norwegian Ministry of Education and Research</a:t>
            </a:r>
          </a:p>
          <a:p>
            <a:r>
              <a:rPr lang="en-US" sz="1400" b="1" dirty="0"/>
              <a:t>NOKUT works to ensure that students receive the high quality in education they are entitled to</a:t>
            </a:r>
          </a:p>
          <a:p>
            <a:endParaRPr lang="nb-NO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661AE5A-15BC-438C-BE7B-6387B9FF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5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</a:t>
            </a:r>
            <a:r>
              <a:rPr lang="nb-NO" dirty="0" err="1"/>
              <a:t>know</a:t>
            </a:r>
            <a:r>
              <a:rPr lang="nb-NO" dirty="0"/>
              <a:t> </a:t>
            </a:r>
            <a:r>
              <a:rPr lang="nb-NO" dirty="0" err="1"/>
              <a:t>what</a:t>
            </a:r>
            <a:r>
              <a:rPr lang="nb-NO" dirty="0"/>
              <a:t> students </a:t>
            </a:r>
            <a:r>
              <a:rPr lang="nb-NO" dirty="0" err="1"/>
              <a:t>think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en-US" sz="1400" b="1" dirty="0"/>
              <a:t>Teaching and academic supervision</a:t>
            </a:r>
          </a:p>
          <a:p>
            <a:r>
              <a:rPr lang="en-US" sz="1400" b="1" dirty="0"/>
              <a:t>Motivation</a:t>
            </a:r>
          </a:p>
          <a:p>
            <a:r>
              <a:rPr lang="en-US" sz="1400" b="1" dirty="0"/>
              <a:t>Workload</a:t>
            </a:r>
          </a:p>
          <a:p>
            <a:r>
              <a:rPr lang="en-US" sz="1400" b="1" dirty="0"/>
              <a:t>The study environment</a:t>
            </a:r>
          </a:p>
          <a:p>
            <a:r>
              <a:rPr lang="en-US" sz="1400" b="1" dirty="0"/>
              <a:t>Working life relevance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3CC6C3-2086-41B6-8CBE-3D2A18A0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answer the survey?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A personal link to the survey is sent to 2. and 5. year students via email from 22 October</a:t>
            </a:r>
          </a:p>
          <a:p>
            <a:r>
              <a:rPr lang="en-US" sz="1400" b="1" dirty="0"/>
              <a:t>Students who do not respond to the email receive an invitation per SMS, and possibly a new email with a link to the survey</a:t>
            </a:r>
          </a:p>
          <a:p>
            <a:r>
              <a:rPr lang="en-US" sz="1400" b="1" dirty="0"/>
              <a:t>All information is treated confidentially, and data which may be used to identify respondents is never made public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237182-9606-4FA0-B2BC-4D0A47C0D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 err="1"/>
              <a:t>Gives</a:t>
            </a:r>
            <a:r>
              <a:rPr lang="nb-NO" sz="1400" b="1" dirty="0"/>
              <a:t> students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opportunity</a:t>
            </a:r>
            <a:r>
              <a:rPr lang="nb-NO" sz="1400" b="1" dirty="0"/>
              <a:t> to </a:t>
            </a:r>
            <a:r>
              <a:rPr lang="nb-NO" sz="1400" b="1" dirty="0" err="1"/>
              <a:t>influence</a:t>
            </a:r>
            <a:r>
              <a:rPr lang="nb-NO" sz="1400" b="1" dirty="0"/>
              <a:t> </a:t>
            </a:r>
            <a:r>
              <a:rPr lang="nb-NO" sz="1400" b="1" dirty="0" err="1"/>
              <a:t>their</a:t>
            </a:r>
            <a:r>
              <a:rPr lang="nb-NO" sz="1400" b="1" dirty="0"/>
              <a:t> </a:t>
            </a:r>
            <a:r>
              <a:rPr lang="nb-NO" sz="1400" b="1" dirty="0" err="1"/>
              <a:t>own</a:t>
            </a:r>
            <a:r>
              <a:rPr lang="nb-NO" sz="1400" b="1" dirty="0"/>
              <a:t> </a:t>
            </a:r>
            <a:r>
              <a:rPr lang="nb-NO" sz="1400" b="1" dirty="0" err="1"/>
              <a:t>study</a:t>
            </a:r>
            <a:r>
              <a:rPr lang="nb-NO" sz="1400" b="1" dirty="0"/>
              <a:t> </a:t>
            </a:r>
            <a:r>
              <a:rPr lang="nb-NO" sz="1400" b="1" dirty="0" err="1"/>
              <a:t>programme</a:t>
            </a:r>
            <a:endParaRPr lang="nb-NO" sz="1400" b="1" dirty="0"/>
          </a:p>
          <a:p>
            <a:r>
              <a:rPr lang="nb-NO" sz="1400" b="1" dirty="0"/>
              <a:t>Students </a:t>
            </a:r>
            <a:r>
              <a:rPr lang="nb-NO" sz="1400" b="1" dirty="0" err="1"/>
              <a:t>are</a:t>
            </a:r>
            <a:r>
              <a:rPr lang="nb-NO" sz="1400" b="1" dirty="0"/>
              <a:t> an </a:t>
            </a:r>
            <a:r>
              <a:rPr lang="nb-NO" sz="1400" b="1" dirty="0" err="1"/>
              <a:t>important</a:t>
            </a:r>
            <a:r>
              <a:rPr lang="nb-NO" sz="1400" b="1" dirty="0"/>
              <a:t> </a:t>
            </a:r>
            <a:r>
              <a:rPr lang="nb-NO" sz="1400" b="1" dirty="0" err="1"/>
              <a:t>voice</a:t>
            </a:r>
            <a:r>
              <a:rPr lang="nb-NO" sz="1400" b="1" dirty="0"/>
              <a:t> in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ongoing</a:t>
            </a:r>
            <a:r>
              <a:rPr lang="nb-NO" sz="1400" b="1" dirty="0"/>
              <a:t> </a:t>
            </a:r>
            <a:r>
              <a:rPr lang="nb-NO" sz="1400" b="1" dirty="0" err="1"/>
              <a:t>work</a:t>
            </a:r>
            <a:r>
              <a:rPr lang="nb-NO" sz="1400" b="1" dirty="0"/>
              <a:t> to </a:t>
            </a:r>
            <a:r>
              <a:rPr lang="nb-NO" sz="1400" b="1" dirty="0" err="1"/>
              <a:t>improve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quality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higher</a:t>
            </a:r>
            <a:r>
              <a:rPr lang="nb-NO" sz="1400" b="1" dirty="0"/>
              <a:t> </a:t>
            </a:r>
            <a:r>
              <a:rPr lang="nb-NO" sz="1400" b="1" dirty="0" err="1"/>
              <a:t>education</a:t>
            </a:r>
            <a:r>
              <a:rPr lang="nb-NO" sz="1400" b="1" dirty="0"/>
              <a:t> </a:t>
            </a:r>
          </a:p>
          <a:p>
            <a:r>
              <a:rPr lang="nb-NO" sz="1400" b="1" dirty="0" err="1"/>
              <a:t>Gives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to </a:t>
            </a:r>
            <a:r>
              <a:rPr lang="nb-NO" sz="1400" b="1" dirty="0" err="1"/>
              <a:t>universities</a:t>
            </a:r>
            <a:r>
              <a:rPr lang="nb-NO" sz="1400" b="1" dirty="0"/>
              <a:t> and </a:t>
            </a:r>
            <a:r>
              <a:rPr lang="nb-NO" sz="1400" b="1" dirty="0" err="1"/>
              <a:t>university</a:t>
            </a:r>
            <a:r>
              <a:rPr lang="nb-NO" sz="1400" b="1" dirty="0"/>
              <a:t> colleges, </a:t>
            </a:r>
            <a:r>
              <a:rPr lang="nb-NO" sz="1400" b="1" dirty="0" err="1"/>
              <a:t>helping</a:t>
            </a:r>
            <a:r>
              <a:rPr lang="nb-NO" sz="1400" b="1" dirty="0"/>
              <a:t> </a:t>
            </a:r>
            <a:r>
              <a:rPr lang="nb-NO" sz="1400" b="1" dirty="0" err="1"/>
              <a:t>them</a:t>
            </a:r>
            <a:r>
              <a:rPr lang="nb-NO" sz="1400" b="1" dirty="0"/>
              <a:t> to </a:t>
            </a:r>
            <a:r>
              <a:rPr lang="nb-NO" sz="1400" b="1" dirty="0" err="1"/>
              <a:t>improve</a:t>
            </a:r>
            <a:r>
              <a:rPr lang="nb-NO" sz="1400" b="1" dirty="0"/>
              <a:t> </a:t>
            </a:r>
            <a:endParaRPr lang="nb-NO" sz="1400" b="1" dirty="0">
              <a:solidFill>
                <a:srgbClr val="FF0000"/>
              </a:solidFill>
            </a:endParaRPr>
          </a:p>
          <a:p>
            <a:r>
              <a:rPr lang="nb-NO" sz="1400" b="1" dirty="0" err="1"/>
              <a:t>Gives</a:t>
            </a:r>
            <a:r>
              <a:rPr lang="nb-NO" sz="1400" b="1" dirty="0"/>
              <a:t> </a:t>
            </a:r>
            <a:r>
              <a:rPr lang="nb-NO" sz="1400" b="1" dirty="0" err="1"/>
              <a:t>society</a:t>
            </a:r>
            <a:r>
              <a:rPr lang="nb-NO" sz="1400" b="1" dirty="0"/>
              <a:t> at </a:t>
            </a:r>
            <a:r>
              <a:rPr lang="nb-NO" sz="1400" b="1" dirty="0" err="1"/>
              <a:t>large</a:t>
            </a:r>
            <a:r>
              <a:rPr lang="nb-NO" sz="1400" b="1" dirty="0"/>
              <a:t> </a:t>
            </a:r>
            <a:r>
              <a:rPr lang="nb-NO" sz="1400" b="1" dirty="0" err="1"/>
              <a:t>knowledge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state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higher</a:t>
            </a:r>
            <a:r>
              <a:rPr lang="nb-NO" sz="1400" b="1" dirty="0"/>
              <a:t> </a:t>
            </a:r>
            <a:r>
              <a:rPr lang="nb-NO" sz="1400" b="1" dirty="0" err="1"/>
              <a:t>education</a:t>
            </a:r>
            <a:endParaRPr lang="en-US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1C680FC-CC27-4A09-BAE4-60FEA16D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946805A-190E-49F8-9B08-100A40EB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2" y="0"/>
            <a:ext cx="91430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high response rate is important!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Ensuring that your study </a:t>
            </a:r>
            <a:r>
              <a:rPr lang="en-US" sz="1400" b="1" dirty="0" err="1"/>
              <a:t>programme</a:t>
            </a:r>
            <a:r>
              <a:rPr lang="en-US" sz="1400" b="1" dirty="0"/>
              <a:t> is shown with data in the web portal</a:t>
            </a:r>
          </a:p>
          <a:p>
            <a:r>
              <a:rPr lang="en-US" sz="1400" b="1" dirty="0"/>
              <a:t>Giving universities and university colleges correct information about the quality of higher education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sz="1400" b="1" dirty="0"/>
              <a:t>Your voice is important – use it! 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E3CFB7F-7408-43F3-A8A4-48429824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65</TotalTime>
  <Words>407</Words>
  <Application>Microsoft Office PowerPoint</Application>
  <PresentationFormat>Skjermfremvisning (16:9)</PresentationFormat>
  <Paragraphs>38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4" baseType="lpstr">
      <vt:lpstr>Arial</vt:lpstr>
      <vt:lpstr>NOKUT</vt:lpstr>
      <vt:lpstr>Studiebarometeret:  Give us your opinion on your study programme! </vt:lpstr>
      <vt:lpstr>PowerPoint-presentasjon</vt:lpstr>
      <vt:lpstr>The Student Survey (Studiebarometeret)</vt:lpstr>
      <vt:lpstr>NOKUT</vt:lpstr>
      <vt:lpstr>We want to know what students think about:</vt:lpstr>
      <vt:lpstr>How do you answer the survey?</vt:lpstr>
      <vt:lpstr>Why Studiebarometeret?</vt:lpstr>
      <vt:lpstr>PowerPoint-presentasjon</vt:lpstr>
      <vt:lpstr>A high response rate is important!</vt:lpstr>
      <vt:lpstr>Tips for increasing the response rate</vt:lpstr>
      <vt:lpstr>PowerPoint-presentasjon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7</cp:revision>
  <dcterms:created xsi:type="dcterms:W3CDTF">2021-10-05T07:49:53Z</dcterms:created>
  <dcterms:modified xsi:type="dcterms:W3CDTF">2024-10-25T10:16:53Z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