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9" r:id="rId12"/>
    <p:sldId id="274" r:id="rId13"/>
    <p:sldId id="275" r:id="rId14"/>
    <p:sldId id="281" r:id="rId15"/>
    <p:sldId id="277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4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H. Kristiansen" userId="956b03f7-8874-4375-80b4-0b422adbd73c" providerId="ADAL" clId="{DDB7638F-D7A5-498B-83D1-060B8BE7498B}"/>
    <pc:docChg chg="modSld">
      <pc:chgData name="Karine H. Kristiansen" userId="956b03f7-8874-4375-80b4-0b422adbd73c" providerId="ADAL" clId="{DDB7638F-D7A5-498B-83D1-060B8BE7498B}" dt="2024-10-25T10:15:34.766" v="1" actId="20577"/>
      <pc:docMkLst>
        <pc:docMk/>
      </pc:docMkLst>
      <pc:sldChg chg="modSp mod">
        <pc:chgData name="Karine H. Kristiansen" userId="956b03f7-8874-4375-80b4-0b422adbd73c" providerId="ADAL" clId="{DDB7638F-D7A5-498B-83D1-060B8BE7498B}" dt="2024-10-25T10:15:34.766" v="1" actId="20577"/>
        <pc:sldMkLst>
          <pc:docMk/>
          <pc:sldMk cId="1181347686" sldId="275"/>
        </pc:sldMkLst>
        <pc:spChg chg="mod">
          <ac:chgData name="Karine H. Kristiansen" userId="956b03f7-8874-4375-80b4-0b422adbd73c" providerId="ADAL" clId="{DDB7638F-D7A5-498B-83D1-060B8BE7498B}" dt="2024-10-25T10:15:34.766" v="1" actId="20577"/>
          <ac:spMkLst>
            <pc:docMk/>
            <pc:sldMk cId="1181347686" sldId="275"/>
            <ac:spMk id="3" creationId="{BC743DE0-2C85-4F79-87D8-789383939A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25.10.2024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n-NO" dirty="0"/>
              <a:t>Sei kva du meiner om studieprogrammet ditt!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fleire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Informér</a:t>
            </a:r>
            <a:r>
              <a:rPr lang="nb-NO" sz="1400" b="1" dirty="0"/>
              <a:t> </a:t>
            </a:r>
            <a:r>
              <a:rPr lang="nb-NO" sz="1400" b="1" dirty="0" err="1"/>
              <a:t>studentane</a:t>
            </a:r>
            <a:r>
              <a:rPr lang="nb-NO" sz="1400" b="1" dirty="0"/>
              <a:t> om undersøkinga i undervisninga</a:t>
            </a:r>
          </a:p>
          <a:p>
            <a:r>
              <a:rPr lang="nb-NO" sz="1400" b="1" dirty="0"/>
              <a:t>Tett samarbeid med </a:t>
            </a:r>
            <a:r>
              <a:rPr lang="nb-NO" sz="1400" b="1" dirty="0" err="1"/>
              <a:t>studentrepresentantar</a:t>
            </a:r>
            <a:r>
              <a:rPr lang="nb-NO" sz="1400" b="1" dirty="0"/>
              <a:t> og tilsette om spreiing av informasjon </a:t>
            </a:r>
            <a:r>
              <a:rPr lang="nb-NO" sz="1400" b="1" dirty="0" err="1"/>
              <a:t>aukar</a:t>
            </a:r>
            <a:r>
              <a:rPr lang="nb-NO" sz="1400" b="1" dirty="0"/>
              <a:t> svarprosenten!</a:t>
            </a:r>
          </a:p>
          <a:p>
            <a:r>
              <a:rPr lang="nb-NO" sz="1400" b="1" dirty="0" err="1"/>
              <a:t>Sprei</a:t>
            </a:r>
            <a:r>
              <a:rPr lang="nb-NO" sz="1400" b="1" dirty="0"/>
              <a:t> informasjon på interne </a:t>
            </a:r>
            <a:r>
              <a:rPr lang="nb-NO" sz="1400" b="1" dirty="0" err="1"/>
              <a:t>informasjonskanalar</a:t>
            </a:r>
            <a:endParaRPr lang="nb-NO" sz="1400" b="1" dirty="0"/>
          </a:p>
          <a:p>
            <a:r>
              <a:rPr lang="nb-NO" sz="1400" b="1" dirty="0"/>
              <a:t>Alle som </a:t>
            </a:r>
            <a:r>
              <a:rPr lang="nb-NO" sz="1400" b="1" dirty="0" err="1"/>
              <a:t>svarar</a:t>
            </a:r>
            <a:r>
              <a:rPr lang="nb-NO" sz="1400" b="1" dirty="0"/>
              <a:t> på undersøkinga, er med i trekkinga av 5 </a:t>
            </a:r>
            <a:r>
              <a:rPr lang="nb-NO" sz="1400" b="1" dirty="0" err="1"/>
              <a:t>gåvekort</a:t>
            </a:r>
            <a:r>
              <a:rPr lang="nb-NO" sz="1400" b="1" dirty="0"/>
              <a:t> på 5000 kroner og 15 </a:t>
            </a:r>
            <a:r>
              <a:rPr lang="nb-NO" sz="1400" b="1" dirty="0" err="1"/>
              <a:t>gåvekort</a:t>
            </a:r>
            <a:r>
              <a:rPr lang="nb-NO" sz="1400" b="1" dirty="0"/>
              <a:t> på 1000 kroner</a:t>
            </a:r>
          </a:p>
          <a:p>
            <a:r>
              <a:rPr lang="nb-NO" sz="1400" b="1" dirty="0"/>
              <a:t>Skap konkurranseklima på institusjonen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Kake til program/avdeling med høgst svarprosent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69E86E-5C46-40DE-AC96-2AF7ED85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NOKUT kan informere om Studiebarometeret på institusjonen din!</a:t>
            </a:r>
          </a:p>
          <a:p>
            <a:r>
              <a:rPr lang="nb-NO" sz="1400" b="1" dirty="0"/>
              <a:t>Les </a:t>
            </a:r>
            <a:r>
              <a:rPr lang="nb-NO" sz="1400" b="1" dirty="0" err="1"/>
              <a:t>meir</a:t>
            </a:r>
            <a:r>
              <a:rPr lang="nb-NO" sz="1400" b="1" dirty="0"/>
              <a:t> om undersøkinga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 err="1"/>
              <a:t>Fleire</a:t>
            </a:r>
            <a:r>
              <a:rPr lang="nb-NO" sz="1400" b="1" dirty="0"/>
              <a:t>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C6331F-F424-460D-AE3F-86E06906D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Nasjonal undersøking som spør studentane korleis dei oppfattar kvaliteten på sitt eige studieprogram</a:t>
            </a:r>
          </a:p>
          <a:p>
            <a:r>
              <a:rPr lang="nn-NO" sz="1400" b="1" dirty="0"/>
              <a:t>Undersøkinga blir kvart år sendt ut til </a:t>
            </a:r>
            <a:r>
              <a:rPr lang="nn-NO" sz="1400" b="1" dirty="0" err="1"/>
              <a:t>andreårs</a:t>
            </a:r>
            <a:r>
              <a:rPr lang="nn-NO" sz="1400" b="1" dirty="0"/>
              <a:t> bachelorstudentar, </a:t>
            </a:r>
            <a:r>
              <a:rPr lang="nn-NO" sz="1400" b="1" dirty="0" err="1"/>
              <a:t>andreårs</a:t>
            </a:r>
            <a:r>
              <a:rPr lang="nn-NO" sz="1400" b="1" dirty="0"/>
              <a:t> masterstudentar og </a:t>
            </a:r>
            <a:r>
              <a:rPr lang="nn-NO" sz="1400" b="1" dirty="0" err="1"/>
              <a:t>femteårsstudentar</a:t>
            </a:r>
            <a:r>
              <a:rPr lang="nn-NO" sz="1400" b="1" dirty="0"/>
              <a:t> på utdanningar som er 5 år eller lengre: ca. 1800 studieprogram</a:t>
            </a:r>
          </a:p>
          <a:p>
            <a:r>
              <a:rPr lang="nn-NO" sz="1400" b="1" dirty="0"/>
              <a:t>Resultata blir publisert på studiebarometeret.no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C719598-D5A2-43B9-A3D6-0FCFC963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utfører undersøkinga på oppdrag </a:t>
            </a:r>
            <a:r>
              <a:rPr lang="nb-NO" sz="1400" b="1" dirty="0" err="1"/>
              <a:t>frå</a:t>
            </a:r>
            <a:r>
              <a:rPr lang="nb-NO" sz="1400" b="1" dirty="0"/>
              <a:t> Kunnskapsdepartementet</a:t>
            </a:r>
          </a:p>
          <a:p>
            <a:r>
              <a:rPr lang="nb-NO" sz="1400" b="1" dirty="0"/>
              <a:t>NOKUT arbeider for at </a:t>
            </a:r>
            <a:r>
              <a:rPr lang="nb-NO" sz="1400" b="1" dirty="0" err="1"/>
              <a:t>studentane</a:t>
            </a:r>
            <a:r>
              <a:rPr lang="nb-NO" sz="1400" b="1" dirty="0"/>
              <a:t> skal få den kvaliteten i utdanninga </a:t>
            </a:r>
            <a:r>
              <a:rPr lang="nb-NO" sz="1400" b="1" dirty="0" err="1"/>
              <a:t>dei</a:t>
            </a:r>
            <a:r>
              <a:rPr lang="nb-NO" sz="1400" b="1" dirty="0"/>
              <a:t> har krav på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268B81B-7716-4EBB-8C71-72580BB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vil vite kva </a:t>
            </a:r>
            <a:r>
              <a:rPr lang="nb-NO" dirty="0" err="1"/>
              <a:t>studentane</a:t>
            </a:r>
            <a:r>
              <a:rPr lang="nb-NO" dirty="0"/>
              <a:t> meiner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 err="1"/>
              <a:t>Undervising</a:t>
            </a:r>
            <a:r>
              <a:rPr lang="nb-NO" sz="1400" b="1" dirty="0"/>
              <a:t> og rettleiing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 err="1"/>
              <a:t>Forventingar</a:t>
            </a:r>
            <a:endParaRPr lang="nb-NO" sz="1400" b="1" dirty="0"/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B519DD-EC17-415D-B913-1FD22C94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Ei </a:t>
            </a:r>
            <a:r>
              <a:rPr lang="nb-NO" sz="1400" b="1" i="1" dirty="0" err="1"/>
              <a:t>personleg</a:t>
            </a:r>
            <a:r>
              <a:rPr lang="nb-NO" sz="1400" b="1" i="1" dirty="0"/>
              <a:t> lenke</a:t>
            </a:r>
            <a:r>
              <a:rPr lang="nb-NO" sz="1400" b="1" dirty="0"/>
              <a:t> til undersøkinga blir </a:t>
            </a:r>
            <a:r>
              <a:rPr lang="nb-NO" sz="1400" b="1" dirty="0" err="1"/>
              <a:t>spreidd</a:t>
            </a:r>
            <a:r>
              <a:rPr lang="nb-NO" sz="1400" b="1" dirty="0"/>
              <a:t> til andre- og </a:t>
            </a:r>
            <a:r>
              <a:rPr lang="nb-NO" sz="1400" b="1" dirty="0" err="1"/>
              <a:t>femteårsstudentane</a:t>
            </a:r>
            <a:r>
              <a:rPr lang="nb-NO" sz="1400" b="1" dirty="0"/>
              <a:t> via e-post </a:t>
            </a:r>
            <a:r>
              <a:rPr lang="nb-NO" sz="1400" b="1" dirty="0" err="1"/>
              <a:t>frå</a:t>
            </a:r>
            <a:r>
              <a:rPr lang="nb-NO" sz="1400" b="1" dirty="0"/>
              <a:t> 22. oktober   </a:t>
            </a:r>
          </a:p>
          <a:p>
            <a:r>
              <a:rPr lang="nb-NO" sz="1400" b="1" dirty="0" err="1"/>
              <a:t>Studentar</a:t>
            </a:r>
            <a:r>
              <a:rPr lang="nb-NO" sz="1400" b="1" dirty="0"/>
              <a:t> som </a:t>
            </a:r>
            <a:r>
              <a:rPr lang="nb-NO" sz="1400" b="1" dirty="0" err="1"/>
              <a:t>ikkje</a:t>
            </a:r>
            <a:r>
              <a:rPr lang="nb-NO" sz="1400" b="1" dirty="0"/>
              <a:t> </a:t>
            </a:r>
            <a:r>
              <a:rPr lang="nb-NO" sz="1400" b="1" dirty="0" err="1"/>
              <a:t>svarar</a:t>
            </a:r>
            <a:r>
              <a:rPr lang="nb-NO" sz="1400" b="1" dirty="0"/>
              <a:t>, vil få SMS og eventuelt ny e-post med </a:t>
            </a:r>
            <a:r>
              <a:rPr lang="nb-NO" sz="1400" b="1" dirty="0" err="1"/>
              <a:t>lenkje</a:t>
            </a:r>
            <a:r>
              <a:rPr lang="nb-NO" sz="1400" b="1" dirty="0"/>
              <a:t> til </a:t>
            </a:r>
            <a:r>
              <a:rPr lang="nb-NO" sz="1400" b="1" dirty="0" err="1"/>
              <a:t>spørjeskjema</a:t>
            </a:r>
            <a:endParaRPr lang="nb-NO" sz="1400" b="1" dirty="0"/>
          </a:p>
          <a:p>
            <a:r>
              <a:rPr lang="nn-NO" sz="1400" b="1" dirty="0"/>
              <a:t>Opplysningane vil bli behandla konfidensielt og vil ikkje bli publisert på ein måte </a:t>
            </a:r>
            <a:r>
              <a:rPr lang="nb-NO" sz="1400" b="1" dirty="0"/>
              <a:t>som kan identifisere </a:t>
            </a:r>
            <a:r>
              <a:rPr lang="nb-NO" sz="1400" b="1" dirty="0" err="1"/>
              <a:t>enkeltpersonar</a:t>
            </a:r>
            <a:endParaRPr lang="nb-NO" sz="1400" b="1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EF9E29-29B0-4F82-A93C-499A0362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</a:t>
            </a:r>
            <a:r>
              <a:rPr lang="nb-NO" sz="1400" b="1" dirty="0" err="1"/>
              <a:t>studanter</a:t>
            </a:r>
            <a:r>
              <a:rPr lang="nb-NO" sz="1400" b="1" dirty="0"/>
              <a:t> </a:t>
            </a:r>
            <a:r>
              <a:rPr lang="nb-NO" sz="1400" b="1" dirty="0" err="1"/>
              <a:t>moglegheit</a:t>
            </a:r>
            <a:r>
              <a:rPr lang="nb-NO" sz="1400" b="1" dirty="0"/>
              <a:t> til å påvirke eige studieprogram</a:t>
            </a:r>
          </a:p>
          <a:p>
            <a:r>
              <a:rPr lang="nb-NO" sz="1400" b="1" dirty="0" err="1"/>
              <a:t>Studentane</a:t>
            </a:r>
            <a:r>
              <a:rPr lang="nb-NO" sz="1400" b="1" dirty="0"/>
              <a:t> er ei viktig stemme i arbeidet med å </a:t>
            </a:r>
            <a:r>
              <a:rPr lang="nb-NO" sz="1400" b="1" dirty="0" err="1"/>
              <a:t>forbetre</a:t>
            </a:r>
            <a:r>
              <a:rPr lang="nb-NO" sz="1400" b="1" dirty="0"/>
              <a:t> studiekvaliteten!</a:t>
            </a:r>
          </a:p>
          <a:p>
            <a:r>
              <a:rPr lang="nb-NO" sz="1400" b="1" dirty="0"/>
              <a:t>Gir nyttig informasjon til lærestaden om </a:t>
            </a:r>
            <a:r>
              <a:rPr lang="nb-NO" sz="1400" b="1" dirty="0" err="1"/>
              <a:t>studentane</a:t>
            </a:r>
            <a:r>
              <a:rPr lang="nb-NO" sz="1400" b="1" dirty="0"/>
              <a:t> si oppleving av studiekvaliteten</a:t>
            </a:r>
          </a:p>
          <a:p>
            <a:r>
              <a:rPr lang="nb-NO" sz="1400" b="1" dirty="0" err="1"/>
              <a:t>Gjer</a:t>
            </a:r>
            <a:r>
              <a:rPr lang="nb-NO" sz="1400" b="1" dirty="0"/>
              <a:t> det </a:t>
            </a:r>
            <a:r>
              <a:rPr lang="nb-NO" sz="1400" b="1" dirty="0" err="1"/>
              <a:t>mogleg</a:t>
            </a:r>
            <a:r>
              <a:rPr lang="nb-NO" sz="1400" b="1" dirty="0"/>
              <a:t> å </a:t>
            </a:r>
            <a:r>
              <a:rPr lang="nb-NO" sz="1400" b="1" dirty="0" err="1"/>
              <a:t>samanlikne</a:t>
            </a:r>
            <a:r>
              <a:rPr lang="nb-NO" sz="1400" b="1" dirty="0"/>
              <a:t> eige studieprogram med </a:t>
            </a:r>
            <a:r>
              <a:rPr lang="nb-NO" sz="1400" b="1" dirty="0" err="1"/>
              <a:t>tilsvarande</a:t>
            </a:r>
            <a:r>
              <a:rPr lang="nb-NO" sz="1400" b="1" dirty="0"/>
              <a:t> program ved andre norske </a:t>
            </a:r>
            <a:r>
              <a:rPr lang="nb-NO" sz="1400" b="1" dirty="0" err="1"/>
              <a:t>lærestadar</a:t>
            </a:r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3C2E8F-426C-4A0A-9480-B95C375B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D649D4-FA88-4ABB-A080-4642D279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154"/>
            <a:ext cx="9144000" cy="52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</a:t>
            </a:r>
            <a:r>
              <a:rPr lang="nb-NO" sz="1400" b="1" dirty="0" err="1"/>
              <a:t>visast</a:t>
            </a:r>
            <a:r>
              <a:rPr lang="nb-NO" sz="1400" b="1" dirty="0"/>
              <a:t> i portalen </a:t>
            </a:r>
          </a:p>
          <a:p>
            <a:r>
              <a:rPr lang="nb-NO" sz="1400" b="1" dirty="0"/>
              <a:t>For at universitet og </a:t>
            </a:r>
            <a:r>
              <a:rPr lang="nb-NO" sz="1400" b="1" dirty="0" err="1"/>
              <a:t>høgskular</a:t>
            </a:r>
            <a:r>
              <a:rPr lang="nb-NO" sz="1400" b="1" dirty="0"/>
              <a:t> skal få korrekt informasjon om studiekvalitet </a:t>
            </a:r>
          </a:p>
          <a:p>
            <a:r>
              <a:rPr lang="nb-NO" sz="1400" b="1" dirty="0" err="1"/>
              <a:t>Studentane</a:t>
            </a:r>
            <a:r>
              <a:rPr lang="nb-NO" sz="1400" b="1" dirty="0"/>
              <a:t> si stemme er viktig!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A259A50-78DC-49B7-900D-F5912714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92</TotalTime>
  <Words>346</Words>
  <Application>Microsoft Office PowerPoint</Application>
  <PresentationFormat>Skjermfremvisning (16:9)</PresentationFormat>
  <Paragraphs>40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Courier New</vt:lpstr>
      <vt:lpstr>NOKUT</vt:lpstr>
      <vt:lpstr>Studiebarometeret:  Sei kva du meiner om studieprogrammet ditt!</vt:lpstr>
      <vt:lpstr>PowerPoint-presentasjon</vt:lpstr>
      <vt:lpstr>Studiebarometeret</vt:lpstr>
      <vt:lpstr>NOKUT</vt:lpstr>
      <vt:lpstr>Vi vil vite kva studentane meiner om:</vt:lpstr>
      <vt:lpstr>Korleis svara på undersøkinga?</vt:lpstr>
      <vt:lpstr>Kvifor Studiebarometeret?</vt:lpstr>
      <vt:lpstr>PowerPoint-presentasjon</vt:lpstr>
      <vt:lpstr>Høg svarprosent er viktig!</vt:lpstr>
      <vt:lpstr>Tips for å få fleire til å svare</vt:lpstr>
      <vt:lpstr>PowerPoint-presentasjon</vt:lpstr>
      <vt:lpstr>Meir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2024-10-25T10:15:45Z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