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7ED46-AC16-4470-B1DF-274C6688ACBE}" v="1" dt="2024-09-25T11:13:17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25.09.2024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25.09.2024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Studiebarometeret 2024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Den nasjonale studentundersøkinga om studiekvalitet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6026"/>
            <a:ext cx="9049876" cy="50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Meir</a:t>
            </a:r>
            <a:r>
              <a:rPr lang="nb-NO" dirty="0"/>
              <a:t>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Les </a:t>
            </a:r>
            <a:r>
              <a:rPr lang="nb-NO" sz="1400" b="1" dirty="0" err="1"/>
              <a:t>meir</a:t>
            </a:r>
            <a:r>
              <a:rPr lang="nb-NO" sz="1400" b="1" dirty="0"/>
              <a:t> om undersøkinga på: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nb-NO" sz="1400" b="1" dirty="0" err="1"/>
              <a:t>Fleire</a:t>
            </a:r>
            <a:r>
              <a:rPr lang="nb-NO" sz="1400" b="1" dirty="0"/>
              <a:t> spørsmål? Kontakt gjerne NOKUT på e-post: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A0FBBD-F516-4EFC-BCDB-50A8BE024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sz="1400" b="1" dirty="0"/>
              <a:t>Nasjonal undersøking som spør studentane korleis  dei oppfattar kvaliteten på sitt eige studieprogram</a:t>
            </a:r>
          </a:p>
          <a:p>
            <a:r>
              <a:rPr lang="nn-NO" sz="1400" b="1" dirty="0"/>
              <a:t>Undersøkinga blir kvart år sendt ut til </a:t>
            </a:r>
            <a:r>
              <a:rPr lang="nn-NO" sz="1400" b="1" dirty="0" err="1"/>
              <a:t>andreårs</a:t>
            </a:r>
            <a:r>
              <a:rPr lang="nn-NO" sz="1400" b="1" dirty="0"/>
              <a:t> bachelorstudentar, </a:t>
            </a:r>
            <a:r>
              <a:rPr lang="nn-NO" sz="1400" b="1" dirty="0" err="1"/>
              <a:t>andreårs</a:t>
            </a:r>
            <a:r>
              <a:rPr lang="nn-NO" sz="1400" b="1" dirty="0"/>
              <a:t> masterstudentar og </a:t>
            </a:r>
            <a:r>
              <a:rPr lang="nn-NO" sz="1400" b="1" dirty="0" err="1"/>
              <a:t>femteårsstudentar</a:t>
            </a:r>
            <a:r>
              <a:rPr lang="nn-NO" sz="1400" b="1" dirty="0"/>
              <a:t> på utdanningar som er 5 år eller lengre: ca. 1800 studieprogram </a:t>
            </a:r>
          </a:p>
          <a:p>
            <a:r>
              <a:rPr lang="nn-NO" sz="1400" b="1" dirty="0"/>
              <a:t>Resultata blir publisert på studiebarometeret.no</a:t>
            </a:r>
          </a:p>
          <a:p>
            <a:r>
              <a:rPr lang="nn-NO" sz="1400" b="1" dirty="0"/>
              <a:t>NOKUT utfører undersøkinga på oppdrag frå Kunnskapsdepartementet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1448D62-8C97-43CE-8735-47FEE7914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Undersøkinga dekker mellom anna </a:t>
            </a:r>
            <a:r>
              <a:rPr lang="nb-NO" dirty="0" err="1"/>
              <a:t>desse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 err="1"/>
              <a:t>temaa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nb-NO" sz="1400" b="1" dirty="0" err="1"/>
              <a:t>Undervising</a:t>
            </a:r>
            <a:r>
              <a:rPr lang="nb-NO" sz="1400" b="1" dirty="0"/>
              <a:t> og rettleiing</a:t>
            </a:r>
          </a:p>
          <a:p>
            <a:r>
              <a:rPr lang="nb-NO" sz="1400" b="1" dirty="0"/>
              <a:t>Motivasjon</a:t>
            </a:r>
          </a:p>
          <a:p>
            <a:r>
              <a:rPr lang="nb-NO" sz="1400" b="1" dirty="0" err="1"/>
              <a:t>Forventingar</a:t>
            </a:r>
            <a:endParaRPr lang="nb-NO" sz="1400" b="1" dirty="0"/>
          </a:p>
          <a:p>
            <a:r>
              <a:rPr lang="nb-NO" sz="1400" b="1" dirty="0"/>
              <a:t>Studieinnsats</a:t>
            </a:r>
          </a:p>
          <a:p>
            <a:r>
              <a:rPr lang="nb-NO" sz="1400" b="1" dirty="0"/>
              <a:t>Studie- og læringsmiljø </a:t>
            </a:r>
          </a:p>
          <a:p>
            <a:r>
              <a:rPr lang="nb-NO" sz="1400" b="1" dirty="0"/>
              <a:t>Arbeidslivsrelevans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C02A32-B924-4A25-8BDB-3137DDA4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Slik</a:t>
            </a:r>
            <a:r>
              <a:rPr lang="en-US" dirty="0"/>
              <a:t> </a:t>
            </a:r>
            <a:r>
              <a:rPr lang="en-US" dirty="0" err="1"/>
              <a:t>svarar</a:t>
            </a:r>
            <a:r>
              <a:rPr lang="en-US" dirty="0"/>
              <a:t> </a:t>
            </a:r>
            <a:r>
              <a:rPr lang="en-US" dirty="0" err="1"/>
              <a:t>studentane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undersøkinga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sz="1400" b="1" dirty="0"/>
              <a:t>Ei personleg lenke til undersøkinga blir spreidd til andre- og </a:t>
            </a:r>
            <a:r>
              <a:rPr lang="nn-NO" sz="1400" b="1" dirty="0" err="1"/>
              <a:t>femteårsstudentane</a:t>
            </a:r>
            <a:r>
              <a:rPr lang="nn-NO" sz="1400" b="1" dirty="0"/>
              <a:t> via e-post frå 22. oktober   </a:t>
            </a:r>
          </a:p>
          <a:p>
            <a:r>
              <a:rPr lang="nn-NO" sz="1400" b="1" dirty="0"/>
              <a:t>Studentar som ikkje svarar, vil få SMS og eventuelt ny e-post med lenkje til spørjeskjema</a:t>
            </a:r>
          </a:p>
          <a:p>
            <a:r>
              <a:rPr lang="nn-NO" sz="1400" b="1" dirty="0"/>
              <a:t>Opplysningane vil bli behandla konfidensielt og vil ikkje bli publisert på ein måte som kan identifisere enkeltpersonar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83F06CF-2D17-4404-8856-2F81F34B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Kvifor</a:t>
            </a:r>
            <a:r>
              <a:rPr lang="nb-NO" dirty="0"/>
              <a:t>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 err="1"/>
              <a:t>Studentane</a:t>
            </a:r>
            <a:r>
              <a:rPr lang="nb-NO" sz="1400" b="1" dirty="0"/>
              <a:t> er ei viktig stemme i arbeidet med å </a:t>
            </a:r>
            <a:r>
              <a:rPr lang="nb-NO" sz="1400" b="1" dirty="0" err="1"/>
              <a:t>forbetre</a:t>
            </a:r>
            <a:r>
              <a:rPr lang="nb-NO" sz="1400" b="1" dirty="0"/>
              <a:t> studiekvaliteten! </a:t>
            </a:r>
          </a:p>
          <a:p>
            <a:r>
              <a:rPr lang="nb-NO" sz="1400" b="1" dirty="0"/>
              <a:t>Gir nyttig informasjon til lærestaden om </a:t>
            </a:r>
            <a:r>
              <a:rPr lang="nb-NO" sz="1400" b="1" dirty="0" err="1"/>
              <a:t>studentane</a:t>
            </a:r>
            <a:r>
              <a:rPr lang="nb-NO" sz="1400" b="1" dirty="0"/>
              <a:t> si oppleving av studiekvaliteten </a:t>
            </a:r>
          </a:p>
          <a:p>
            <a:r>
              <a:rPr lang="nb-NO" sz="1400" b="1" dirty="0" err="1"/>
              <a:t>Gjer</a:t>
            </a:r>
            <a:r>
              <a:rPr lang="nb-NO" sz="1400" b="1" dirty="0"/>
              <a:t> det </a:t>
            </a:r>
            <a:r>
              <a:rPr lang="nb-NO" sz="1400" b="1" dirty="0" err="1"/>
              <a:t>mogleg</a:t>
            </a:r>
            <a:r>
              <a:rPr lang="nb-NO" sz="1400" b="1" dirty="0"/>
              <a:t> å </a:t>
            </a:r>
            <a:r>
              <a:rPr lang="nb-NO" sz="1400" b="1" dirty="0" err="1"/>
              <a:t>samanlikne</a:t>
            </a:r>
            <a:r>
              <a:rPr lang="nb-NO" sz="1400" b="1" dirty="0"/>
              <a:t> eige studieprogram med </a:t>
            </a:r>
            <a:r>
              <a:rPr lang="nb-NO" sz="1400" b="1" dirty="0" err="1"/>
              <a:t>tilsvarande</a:t>
            </a:r>
            <a:r>
              <a:rPr lang="nb-NO" sz="1400" b="1" dirty="0"/>
              <a:t> program ved andre norske </a:t>
            </a:r>
            <a:r>
              <a:rPr lang="nb-NO" sz="1400" b="1" dirty="0" err="1"/>
              <a:t>lærestadar</a:t>
            </a:r>
            <a:r>
              <a:rPr lang="nb-NO" sz="1400" b="1" dirty="0"/>
              <a:t>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87EB35-4794-4231-A926-6A87DE760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E53E92-068E-4773-9A0E-527EF2DE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Studiebarometeret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verktøy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964948-E468-4CBC-AA27-02CD7135977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600" b="1" dirty="0"/>
              <a:t>Bruk det som </a:t>
            </a:r>
            <a:r>
              <a:rPr lang="nb-NO" sz="1600" b="1" dirty="0" err="1"/>
              <a:t>ein</a:t>
            </a:r>
            <a:r>
              <a:rPr lang="nb-NO" sz="1600" b="1" dirty="0"/>
              <a:t> </a:t>
            </a:r>
            <a:r>
              <a:rPr lang="nb-NO" sz="1600" b="1" dirty="0" err="1"/>
              <a:t>reiskap</a:t>
            </a:r>
            <a:r>
              <a:rPr lang="nb-NO" sz="1600" b="1" dirty="0"/>
              <a:t> i eige kvalitetsarbeid og strategisk arbeid! </a:t>
            </a:r>
          </a:p>
          <a:p>
            <a:r>
              <a:rPr lang="nb-NO" sz="1600" b="1" dirty="0" err="1"/>
              <a:t>Institusjonane</a:t>
            </a:r>
            <a:r>
              <a:rPr lang="nb-NO" sz="1600" b="1" dirty="0"/>
              <a:t> får: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Anonymiserte rådata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Data fordelt på institusjon og </a:t>
            </a:r>
            <a:r>
              <a:rPr lang="nb-NO" b="1" dirty="0" err="1"/>
              <a:t>utdanningstypar</a:t>
            </a:r>
            <a:endParaRPr lang="nb-NO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 err="1"/>
              <a:t>Rapportar</a:t>
            </a:r>
            <a:r>
              <a:rPr lang="nb-NO" b="1" dirty="0"/>
              <a:t> på kvart program</a:t>
            </a:r>
            <a:br>
              <a:rPr lang="nb-NO" b="1" dirty="0"/>
            </a:br>
            <a:endParaRPr lang="nb-NO" b="1" dirty="0"/>
          </a:p>
          <a:p>
            <a:r>
              <a:rPr lang="nb-NO" sz="1600" b="1" dirty="0"/>
              <a:t>Studiebarometeret kan supplere eigne </a:t>
            </a:r>
            <a:r>
              <a:rPr lang="nb-NO" sz="1600" b="1" dirty="0" err="1"/>
              <a:t>undersøkingar</a:t>
            </a:r>
            <a:endParaRPr lang="nb-NO" sz="16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Grunnlag for djupdykk (kvantitative eller kvalitative </a:t>
            </a:r>
            <a:r>
              <a:rPr lang="nb-NO" b="1" dirty="0" err="1"/>
              <a:t>analysar</a:t>
            </a:r>
            <a:r>
              <a:rPr lang="nb-NO" b="1" dirty="0"/>
              <a:t>)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8C36058-EFD7-4DEC-9F57-1650237F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8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B9A901-507C-4944-97EC-9EAEB1BF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Studiebarometeret.no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CAFA1F-6FAB-436E-92B5-71A2F42B080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1700" b="1" dirty="0" err="1"/>
              <a:t>Tidsseriar</a:t>
            </a:r>
            <a:endParaRPr lang="nb-NO" sz="1700" b="1" dirty="0"/>
          </a:p>
          <a:p>
            <a:r>
              <a:rPr lang="nb-NO" sz="1700" b="1" dirty="0"/>
              <a:t>Detaljerte data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 err="1"/>
              <a:t>Talet</a:t>
            </a:r>
            <a:r>
              <a:rPr lang="nb-NO" b="1" dirty="0"/>
              <a:t> på </a:t>
            </a:r>
            <a:r>
              <a:rPr lang="nb-NO" b="1" dirty="0" err="1"/>
              <a:t>svarande</a:t>
            </a:r>
            <a:r>
              <a:rPr lang="nb-NO" b="1" dirty="0"/>
              <a:t>, svarfordeling, standardavvik </a:t>
            </a:r>
            <a:br>
              <a:rPr lang="nb-NO" b="1" dirty="0"/>
            </a:br>
            <a:endParaRPr lang="nb-NO" b="1" dirty="0"/>
          </a:p>
          <a:p>
            <a:r>
              <a:rPr lang="nb-NO" sz="1700" b="1" dirty="0" err="1"/>
              <a:t>Samanslåing</a:t>
            </a:r>
            <a:r>
              <a:rPr lang="nb-NO" sz="1700" b="1" dirty="0"/>
              <a:t> av tall </a:t>
            </a:r>
            <a:r>
              <a:rPr lang="nb-NO" sz="1700" b="1" dirty="0" err="1"/>
              <a:t>frå</a:t>
            </a:r>
            <a:r>
              <a:rPr lang="nb-NO" sz="1700" b="1" dirty="0"/>
              <a:t> to år (to </a:t>
            </a:r>
            <a:r>
              <a:rPr lang="nb-NO" sz="1700" b="1" dirty="0" err="1"/>
              <a:t>undersøkingar</a:t>
            </a:r>
            <a:r>
              <a:rPr lang="nb-NO" sz="1700" b="1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Program med få </a:t>
            </a:r>
            <a:r>
              <a:rPr lang="nb-NO" b="1" dirty="0" err="1"/>
              <a:t>svarande</a:t>
            </a:r>
            <a:endParaRPr lang="nb-NO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Dei to siste åra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 err="1"/>
              <a:t>Samanslåing</a:t>
            </a:r>
            <a:r>
              <a:rPr lang="nb-NO" b="1" dirty="0"/>
              <a:t> vil </a:t>
            </a:r>
            <a:r>
              <a:rPr lang="nb-NO" b="1" dirty="0" err="1"/>
              <a:t>framkome</a:t>
            </a:r>
            <a:r>
              <a:rPr lang="nb-NO" b="1" dirty="0"/>
              <a:t> i portalen </a:t>
            </a:r>
            <a:br>
              <a:rPr lang="nb-NO" b="1" dirty="0"/>
            </a:br>
            <a:endParaRPr lang="nb-NO" b="1" dirty="0"/>
          </a:p>
          <a:p>
            <a:r>
              <a:rPr lang="nb-NO" sz="1700" b="1" dirty="0"/>
              <a:t>Bokmål, nynorsk og engelsk versjon</a:t>
            </a:r>
          </a:p>
          <a:p>
            <a:r>
              <a:rPr lang="nb-NO" sz="1700" b="1" dirty="0"/>
              <a:t>Spørsmål om praksis for programmer der det er relevant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C7FFD5-44FC-46AC-BE34-52D2933FB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Høy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NOKUT treng drahjelp </a:t>
            </a:r>
            <a:r>
              <a:rPr lang="nb-NO" sz="1400" b="1" dirty="0" err="1"/>
              <a:t>frå</a:t>
            </a:r>
            <a:r>
              <a:rPr lang="nb-NO" sz="1400" b="1" dirty="0"/>
              <a:t> </a:t>
            </a:r>
            <a:r>
              <a:rPr lang="nb-NO" sz="1400" b="1" dirty="0" err="1"/>
              <a:t>institusjonane</a:t>
            </a:r>
            <a:endParaRPr lang="nb-NO" sz="14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200" b="1" dirty="0"/>
              <a:t>Ta felles </a:t>
            </a:r>
            <a:r>
              <a:rPr lang="nb-NO" sz="1200" b="1" dirty="0" err="1"/>
              <a:t>eigerskap</a:t>
            </a:r>
            <a:r>
              <a:rPr lang="nb-NO" sz="1200" b="1" dirty="0"/>
              <a:t> til undersøkinga i heile organisasjonen.</a:t>
            </a:r>
            <a:br>
              <a:rPr lang="nb-NO" sz="1200" b="1" dirty="0"/>
            </a:br>
            <a:endParaRPr lang="nb-NO" sz="1200" b="1" dirty="0"/>
          </a:p>
          <a:p>
            <a:r>
              <a:rPr lang="nb-NO" sz="1400" b="1" dirty="0"/>
              <a:t>Sett interne mål for svarprosent </a:t>
            </a:r>
          </a:p>
          <a:p>
            <a:r>
              <a:rPr lang="nb-NO" sz="1400" b="1" dirty="0"/>
              <a:t>Lag </a:t>
            </a:r>
            <a:r>
              <a:rPr lang="nb-NO" sz="1400" b="1" dirty="0" err="1"/>
              <a:t>ein</a:t>
            </a:r>
            <a:r>
              <a:rPr lang="nb-NO" sz="1400" b="1" dirty="0"/>
              <a:t> plan for spreiing av informasjon om undersøkinga</a:t>
            </a:r>
          </a:p>
          <a:p>
            <a:r>
              <a:rPr lang="nb-NO" sz="1400" b="1" dirty="0" err="1"/>
              <a:t>Institusjonane</a:t>
            </a:r>
            <a:r>
              <a:rPr lang="nb-NO" sz="1400" b="1" dirty="0"/>
              <a:t> kan følgje med på svarprosent online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31ABDBA-D51A-4CF0-BD1D-E9720CB7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983BA-6404-491D-B849-E5E9C9F8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å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fleire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svare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743DE0-2C85-4F79-87D8-789383939A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Skap konkurranseklima på institusjonen!</a:t>
            </a:r>
          </a:p>
          <a:p>
            <a:r>
              <a:rPr lang="nb-NO" sz="1400" b="1" dirty="0"/>
              <a:t>Informasjon til </a:t>
            </a:r>
            <a:r>
              <a:rPr lang="nb-NO" sz="1400" b="1" u="sng" dirty="0"/>
              <a:t>alle</a:t>
            </a:r>
            <a:r>
              <a:rPr lang="nb-NO" sz="1400" b="1" dirty="0"/>
              <a:t> </a:t>
            </a:r>
            <a:r>
              <a:rPr lang="nb-NO" sz="1400" b="1" dirty="0" err="1"/>
              <a:t>programansvarlege</a:t>
            </a:r>
            <a:r>
              <a:rPr lang="nb-NO" sz="1400" b="1" dirty="0"/>
              <a:t> og </a:t>
            </a:r>
            <a:r>
              <a:rPr lang="nb-NO" sz="1400" b="1" dirty="0" err="1"/>
              <a:t>faglærarane</a:t>
            </a:r>
            <a:endParaRPr lang="nb-NO" sz="1400" b="1" dirty="0"/>
          </a:p>
          <a:p>
            <a:r>
              <a:rPr lang="nb-NO" sz="1400" b="1" dirty="0" err="1"/>
              <a:t>Informér</a:t>
            </a:r>
            <a:r>
              <a:rPr lang="nb-NO" sz="1400" b="1" dirty="0"/>
              <a:t> </a:t>
            </a:r>
            <a:r>
              <a:rPr lang="nb-NO" sz="1400" b="1" dirty="0" err="1"/>
              <a:t>studentane</a:t>
            </a:r>
            <a:r>
              <a:rPr lang="nb-NO" sz="1400" b="1" dirty="0"/>
              <a:t> om undersøkinga i undervisninga</a:t>
            </a:r>
          </a:p>
          <a:p>
            <a:r>
              <a:rPr lang="nb-NO" sz="1400" b="1" dirty="0"/>
              <a:t>Spre informasjon på interne </a:t>
            </a:r>
            <a:r>
              <a:rPr lang="nb-NO" sz="1400" b="1" dirty="0" err="1"/>
              <a:t>infokanalar</a:t>
            </a:r>
            <a:r>
              <a:rPr lang="nb-NO" sz="1400" b="1" dirty="0"/>
              <a:t> og oppslagstavler. Bruk </a:t>
            </a:r>
            <a:r>
              <a:rPr lang="nb-NO" sz="1400" b="1" dirty="0" err="1"/>
              <a:t>NOKUTs</a:t>
            </a:r>
            <a:r>
              <a:rPr lang="nb-NO" sz="1400" b="1" dirty="0"/>
              <a:t> </a:t>
            </a:r>
            <a:r>
              <a:rPr lang="nb-NO" sz="1400" b="1" dirty="0" err="1"/>
              <a:t>plakatar</a:t>
            </a:r>
            <a:r>
              <a:rPr lang="nb-NO" sz="1400" b="1" dirty="0"/>
              <a:t>.</a:t>
            </a:r>
          </a:p>
          <a:p>
            <a:r>
              <a:rPr lang="nb-NO" sz="1400" b="1" dirty="0"/>
              <a:t>Tett samarbeid med </a:t>
            </a:r>
            <a:r>
              <a:rPr lang="nb-NO" sz="1400" b="1" dirty="0" err="1"/>
              <a:t>studentrepresentantar</a:t>
            </a:r>
            <a:r>
              <a:rPr lang="nb-NO" sz="1400" b="1" dirty="0"/>
              <a:t> og tilsette om spreiing av informasjon </a:t>
            </a:r>
            <a:r>
              <a:rPr lang="nb-NO" sz="1400" b="1" dirty="0" err="1"/>
              <a:t>aukar</a:t>
            </a:r>
            <a:r>
              <a:rPr lang="nb-NO" sz="1400" b="1" dirty="0"/>
              <a:t> svarprosenten!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7C94141-3BC5-45A9-8B3E-1992D567E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7686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76</TotalTime>
  <Words>392</Words>
  <Application>Microsoft Office PowerPoint</Application>
  <PresentationFormat>Skjermfremvisning (16:9)</PresentationFormat>
  <Paragraphs>55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Courier New</vt:lpstr>
      <vt:lpstr>NOKUT</vt:lpstr>
      <vt:lpstr>Studiebarometeret 2024</vt:lpstr>
      <vt:lpstr>Studiebarometeret</vt:lpstr>
      <vt:lpstr>Undersøkinga dekker mellom anna desse  temaa:</vt:lpstr>
      <vt:lpstr>Slik svarar studentane på undersøkinga</vt:lpstr>
      <vt:lpstr>Kvifor Studiebarometeret?</vt:lpstr>
      <vt:lpstr>Studiebarometeret som verktøy</vt:lpstr>
      <vt:lpstr>Studiebarometeret.no</vt:lpstr>
      <vt:lpstr>Høy svarprosent er viktig!</vt:lpstr>
      <vt:lpstr>Tips for å få fleire til å svare</vt:lpstr>
      <vt:lpstr>PowerPoint-presentasjon</vt:lpstr>
      <vt:lpstr>Meir informasjon?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7</cp:revision>
  <dcterms:created xsi:type="dcterms:W3CDTF">2021-10-05T07:49:53Z</dcterms:created>
  <dcterms:modified xsi:type="dcterms:W3CDTF">2024-09-25T11:13:44Z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