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1A604D-D828-4995-83CE-F96ABF7D2F23}" v="3" dt="2024-09-25T11:11:12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2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k 4">
            <a:extLst>
              <a:ext uri="{FF2B5EF4-FFF2-40B4-BE49-F238E27FC236}">
                <a16:creationId xmlns:a16="http://schemas.microsoft.com/office/drawing/2014/main" id="{56CAA7F5-C202-464E-944C-C1F6DD4C8A0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012000" cy="5137056"/>
          </a:xfrm>
          <a:custGeom>
            <a:avLst/>
            <a:gdLst>
              <a:gd name="connsiteX0" fmla="*/ 0 w 4510754"/>
              <a:gd name="connsiteY0" fmla="*/ 0 h 3854291"/>
              <a:gd name="connsiteX1" fmla="*/ 0 w 4510754"/>
              <a:gd name="connsiteY1" fmla="*/ 2558987 h 3854291"/>
              <a:gd name="connsiteX2" fmla="*/ 2255425 w 4510754"/>
              <a:gd name="connsiteY2" fmla="*/ 3854291 h 3854291"/>
              <a:gd name="connsiteX3" fmla="*/ 4510755 w 4510754"/>
              <a:gd name="connsiteY3" fmla="*/ 2552986 h 3854291"/>
              <a:gd name="connsiteX4" fmla="*/ 4510755 w 4510754"/>
              <a:gd name="connsiteY4" fmla="*/ 0 h 385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754" h="3854291">
                <a:moveTo>
                  <a:pt x="0" y="0"/>
                </a:moveTo>
                <a:lnTo>
                  <a:pt x="0" y="2558987"/>
                </a:lnTo>
                <a:lnTo>
                  <a:pt x="2255425" y="3854291"/>
                </a:lnTo>
                <a:lnTo>
                  <a:pt x="4510755" y="2552986"/>
                </a:lnTo>
                <a:lnTo>
                  <a:pt x="4510755" y="0"/>
                </a:lnTo>
                <a:close/>
              </a:path>
            </a:pathLst>
          </a:custGeom>
          <a:solidFill>
            <a:srgbClr val="DCE7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D0C9CFC3-4C8C-4CDA-8D84-8FD2F6A8560B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7419A6F-D343-4B09-87D1-0901D6E89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099500"/>
            <a:ext cx="1425951" cy="10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261610-2B93-4A74-90E6-D370921C1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89" y="3651678"/>
            <a:ext cx="7697630" cy="3693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9E5E9434-06F7-4696-BF48-7712C46BC6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1B4D3149-3725-49FC-9697-3280B12393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pPr/>
              <a:t>25.09.2024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8570B00-8DB2-4598-A81D-908C80598D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99343F7-9EBD-40FA-8B88-A668EC3924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8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D0094-E0D9-46FC-B071-5D2C675A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87CFBD-C628-491C-A6C0-CF321FA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3F3F36-E7A3-45B2-885E-87C830A9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986175-EEB7-4A23-AE49-6019438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44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A4FC58B-22B4-43CB-A7FF-FD77EF7B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E5D2EF-71DA-472E-AB9F-5DF70B9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3CD4DB-2965-41C3-938C-B96E3EE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innendørs, dusj, sitter, vindu&#10;&#10;Automatisk generert beskrivelse">
            <a:extLst>
              <a:ext uri="{FF2B5EF4-FFF2-40B4-BE49-F238E27FC236}">
                <a16:creationId xmlns:a16="http://schemas.microsoft.com/office/drawing/2014/main" id="{E38DF7AC-B241-47C6-AD99-ED32747E1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198A8413-3BAF-4D0B-A119-90291B1B8310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D338D154-1070-4E18-B128-B97C93E2D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000" y="0"/>
            <a:ext cx="3132000" cy="22025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46ACBC-BACB-441B-90F0-6C2DF64D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638BF2-EA63-4524-A0B0-F7664681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BD9E34-05D8-4A3B-82DE-415436B4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70634B0-B6A6-4074-9B08-9570234C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400EB78-565A-40CD-AFE6-C62FD762F3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708464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6557034E-FC80-4596-8288-1BC5809A6F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9638" y="1437559"/>
            <a:ext cx="3708464" cy="285269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221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FB80C2E9-9A77-4332-A51E-E06CC74E5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3800" y="0"/>
            <a:ext cx="4140200" cy="5143500"/>
          </a:xfrm>
          <a:custGeom>
            <a:avLst/>
            <a:gdLst>
              <a:gd name="connsiteX0" fmla="*/ 0 w 4140200"/>
              <a:gd name="connsiteY0" fmla="*/ 0 h 5143500"/>
              <a:gd name="connsiteX1" fmla="*/ 4140200 w 4140200"/>
              <a:gd name="connsiteY1" fmla="*/ 0 h 5143500"/>
              <a:gd name="connsiteX2" fmla="*/ 4140200 w 4140200"/>
              <a:gd name="connsiteY2" fmla="*/ 4564378 h 5143500"/>
              <a:gd name="connsiteX3" fmla="*/ 3450831 w 4140200"/>
              <a:gd name="connsiteY3" fmla="*/ 4984355 h 5143500"/>
              <a:gd name="connsiteX4" fmla="*/ 3046015 w 4140200"/>
              <a:gd name="connsiteY4" fmla="*/ 4733757 h 5143500"/>
              <a:gd name="connsiteX5" fmla="*/ 2639535 w 4140200"/>
              <a:gd name="connsiteY5" fmla="*/ 4985384 h 5143500"/>
              <a:gd name="connsiteX6" fmla="*/ 2639535 w 4140200"/>
              <a:gd name="connsiteY6" fmla="*/ 5143500 h 5143500"/>
              <a:gd name="connsiteX7" fmla="*/ 0 w 41402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200" h="5143500">
                <a:moveTo>
                  <a:pt x="0" y="0"/>
                </a:moveTo>
                <a:lnTo>
                  <a:pt x="4140200" y="0"/>
                </a:lnTo>
                <a:lnTo>
                  <a:pt x="4140200" y="4564378"/>
                </a:lnTo>
                <a:lnTo>
                  <a:pt x="3450831" y="4984355"/>
                </a:lnTo>
                <a:lnTo>
                  <a:pt x="3046015" y="4733757"/>
                </a:lnTo>
                <a:lnTo>
                  <a:pt x="2639535" y="4985384"/>
                </a:lnTo>
                <a:lnTo>
                  <a:pt x="263953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0538">
            <a:noAutofit/>
          </a:bodyPr>
          <a:lstStyle>
            <a:lvl1pPr marL="144000" indent="-14400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3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AEBFE4F-55D3-4C22-B50C-C94F025A84BC}"/>
              </a:ext>
            </a:extLst>
          </p:cNvPr>
          <p:cNvSpPr/>
          <p:nvPr userDrawn="1"/>
        </p:nvSpPr>
        <p:spPr>
          <a:xfrm>
            <a:off x="0" y="0"/>
            <a:ext cx="5003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DFDC5B9-8AB6-4C7F-AB05-52EE182E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688400"/>
            <a:ext cx="4113167" cy="28512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48CD5B12-E432-4E2F-87A4-094DC5D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4113167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06E86D6-8BB2-489E-8DDF-5C593BB96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496AB565-739B-4444-ADBF-9EE8BAFB21E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4731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SmartArt 7">
            <a:extLst>
              <a:ext uri="{FF2B5EF4-FFF2-40B4-BE49-F238E27FC236}">
                <a16:creationId xmlns:a16="http://schemas.microsoft.com/office/drawing/2014/main" id="{F25E667C-B662-41AA-8B3F-33300BCFE58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6004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0C2A2754-3DBD-4550-8393-6B4CA527C8C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29583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DC34DAFD-AAC6-482C-BE7C-7F15D04345F4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6002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4615F37-9E86-4864-9539-58A1B79E6D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5" y="4561331"/>
            <a:ext cx="1505715" cy="582169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DC568C-0036-4AB8-8E49-A1DC7E1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7704963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63EB48-2F21-412E-8AC6-07AC86FF2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0" y="1445178"/>
            <a:ext cx="7704963" cy="28526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E24C3A-3F76-4DAA-BA4F-C15C45FE3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189" y="4696436"/>
            <a:ext cx="1080135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0736E042-BB5D-4E04-A410-C1FE6CA3F9B7}" type="datetimeFigureOut">
              <a:rPr lang="nb-NO" smtClean="0"/>
              <a:pPr/>
              <a:t>25.09.2024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D787B1-862F-42BC-963B-1F5E89201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1775" y="4700291"/>
            <a:ext cx="3600450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7727E9-C055-479C-9100-AF8FAA9E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531" y="4696435"/>
            <a:ext cx="540068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3906607-1897-4720-9C22-3BABB95E96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0" r:id="rId3"/>
    <p:sldLayoutId id="2147483662" r:id="rId4"/>
    <p:sldLayoutId id="2147483660" r:id="rId5"/>
    <p:sldLayoutId id="2147483652" r:id="rId6"/>
    <p:sldLayoutId id="2147483666" r:id="rId7"/>
    <p:sldLayoutId id="2147483667" r:id="rId8"/>
    <p:sldLayoutId id="2147483668" r:id="rId9"/>
    <p:sldLayoutId id="2147483661" r:id="rId10"/>
    <p:sldLayoutId id="2147483654" r:id="rId11"/>
    <p:sldLayoutId id="2147483655" r:id="rId12"/>
  </p:sldLayoutIdLst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barometeret@nokut.no" TargetMode="External"/><Relationship Id="rId2" Type="http://schemas.openxmlformats.org/officeDocument/2006/relationships/hyperlink" Target="http://studiebarometeret.n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7C35-E62C-418E-8294-4431DE1EF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Studiebarometeret 2024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B3B573-49A7-41A5-BC42-6A49AA530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national student survey on the quality of study </a:t>
            </a:r>
            <a:r>
              <a:rPr lang="en-US" dirty="0" err="1"/>
              <a:t>programmes</a:t>
            </a:r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F1EB6-75AB-40A6-AE44-CC8686C7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829" y="4412105"/>
            <a:ext cx="1890924" cy="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6026"/>
            <a:ext cx="9049876" cy="50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71765-8024-4F3C-AB0C-582EF5E7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More </a:t>
            </a:r>
            <a:r>
              <a:rPr lang="nb-NO" dirty="0" err="1"/>
              <a:t>information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72222B-DA75-4B17-80A1-6EDD306CE79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Read more about the survey at:</a:t>
            </a:r>
            <a:r>
              <a:rPr lang="nb-NO" sz="1400" b="1" dirty="0"/>
              <a:t> </a:t>
            </a:r>
            <a:r>
              <a:rPr lang="nb-NO" sz="1400" b="1" dirty="0">
                <a:hlinkClick r:id="rId2"/>
              </a:rPr>
              <a:t>http://studiebarometeret.no</a:t>
            </a:r>
            <a:endParaRPr lang="nb-NO" sz="1400" b="1" dirty="0"/>
          </a:p>
          <a:p>
            <a:r>
              <a:rPr lang="en-US" sz="1400" b="1" dirty="0"/>
              <a:t>Any other questions? Feel free to contact NOKUT at</a:t>
            </a:r>
            <a:r>
              <a:rPr lang="nb-NO" sz="1400" b="1" dirty="0"/>
              <a:t>: </a:t>
            </a:r>
            <a:r>
              <a:rPr lang="nb-NO" sz="1400" b="1" dirty="0">
                <a:hlinkClick r:id="rId3"/>
              </a:rPr>
              <a:t>studiebarometeret@nokut.no</a:t>
            </a:r>
            <a:r>
              <a:rPr lang="nb-NO" sz="1400" b="1" dirty="0"/>
              <a:t>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9238E3D-ACA2-4396-AB97-65DBC6B80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46555-4A3F-446D-AC95-43FD057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Student Survey (Studiebarometeret)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3B2DDF2-62D0-4868-AE90-AA9EC1D5C7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400" b="1" dirty="0"/>
              <a:t>A national survey which asks students whether they are satisfied with their study </a:t>
            </a:r>
            <a:r>
              <a:rPr lang="en-US" sz="1400" b="1" dirty="0" err="1"/>
              <a:t>programme</a:t>
            </a:r>
            <a:r>
              <a:rPr lang="en-US" sz="1400" b="1" dirty="0"/>
              <a:t>  </a:t>
            </a:r>
          </a:p>
          <a:p>
            <a:r>
              <a:rPr lang="en-US" sz="1400" b="1" dirty="0"/>
              <a:t>The survey is sent annually to 2. and 5. year students from approx. 1800 study </a:t>
            </a:r>
            <a:r>
              <a:rPr lang="en-US" sz="1400" b="1" dirty="0" err="1"/>
              <a:t>programmes</a:t>
            </a:r>
            <a:endParaRPr lang="en-US" sz="1400" b="1" dirty="0"/>
          </a:p>
          <a:p>
            <a:r>
              <a:rPr lang="en-US" sz="1400" b="1" dirty="0"/>
              <a:t>The results are published on studiebarometeret.no</a:t>
            </a:r>
          </a:p>
          <a:p>
            <a:r>
              <a:rPr lang="en-US" sz="1400" b="1" dirty="0"/>
              <a:t>NOKUT conducts the survey on behalf of the Ministry of Education and Research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EBF6CE0-243B-493C-95F0-F5A4413F5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8EFB6-E03A-4900-92BD-9366B36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 in the survey include: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EDBBC7-76DF-421C-94AE-CC5903597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968202"/>
          </a:xfrm>
        </p:spPr>
        <p:txBody>
          <a:bodyPr>
            <a:normAutofit/>
          </a:bodyPr>
          <a:lstStyle/>
          <a:p>
            <a:r>
              <a:rPr lang="en-US" sz="1400" b="1" dirty="0"/>
              <a:t>Teaching and academic supervision</a:t>
            </a:r>
          </a:p>
          <a:p>
            <a:r>
              <a:rPr lang="en-US" sz="1400" b="1" dirty="0"/>
              <a:t>Motivation</a:t>
            </a:r>
          </a:p>
          <a:p>
            <a:r>
              <a:rPr lang="en-US" sz="1400" b="1" dirty="0"/>
              <a:t>Workload</a:t>
            </a:r>
          </a:p>
          <a:p>
            <a:r>
              <a:rPr lang="en-US" sz="1400" b="1" dirty="0"/>
              <a:t>The study environment</a:t>
            </a:r>
          </a:p>
          <a:p>
            <a:r>
              <a:rPr lang="en-US" sz="1400" b="1" dirty="0"/>
              <a:t>Working life relevance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2CE42C-6D87-4D5A-8B54-145888929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1D624-6972-4552-BE2C-776A121A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students answer the survey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3195CC-AECC-4C5B-A373-50F546E1AD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400" b="1" dirty="0"/>
              <a:t>A personal link to the survey is sent to 2. and 5. year students via email from 22 October</a:t>
            </a:r>
          </a:p>
          <a:p>
            <a:r>
              <a:rPr lang="en-US" sz="1400" b="1" dirty="0"/>
              <a:t>Students who do not respond to the email receive an invitation per SMS, and possibly a new email with a link to the survey</a:t>
            </a:r>
          </a:p>
          <a:p>
            <a:r>
              <a:rPr lang="en-US" sz="1400" b="1" dirty="0"/>
              <a:t>All information is treated confidentially, and data which may be used to identify respondents is never made public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8B4091F-A366-4A2F-B9B9-7DFE65BA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05CFF-B01B-42C1-8392-FAEB2C2D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77FF2-C837-4C1D-A7B4-DDE98203DD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Students are an important voice in the ongoing work to improve the quality of higher education!</a:t>
            </a:r>
          </a:p>
          <a:p>
            <a:r>
              <a:rPr lang="en-US" sz="1400" b="1" dirty="0"/>
              <a:t>Gives institutions useful information about students’ perception of the quality of higher education </a:t>
            </a:r>
          </a:p>
          <a:p>
            <a:r>
              <a:rPr lang="en-US" sz="1400" b="1" dirty="0"/>
              <a:t>Makes it possible to compare your study </a:t>
            </a:r>
            <a:r>
              <a:rPr lang="en-US" sz="1400" b="1" dirty="0" err="1"/>
              <a:t>programme</a:t>
            </a:r>
            <a:r>
              <a:rPr lang="en-US" sz="1400" b="1" dirty="0"/>
              <a:t> to  corresponding study </a:t>
            </a:r>
            <a:r>
              <a:rPr lang="en-US" sz="1400" b="1" dirty="0" err="1"/>
              <a:t>programmes</a:t>
            </a:r>
            <a:r>
              <a:rPr lang="en-US" sz="1400" b="1" dirty="0"/>
              <a:t> at other Norwegian institutions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CEC3FB-23A9-4240-8714-3E618C44A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E53E92-068E-4773-9A0E-527EF2DE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 as a </a:t>
            </a:r>
            <a:r>
              <a:rPr lang="nb-NO" dirty="0" err="1"/>
              <a:t>tool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964948-E468-4CBC-AA27-02CD7135977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1700" b="1" dirty="0"/>
              <a:t>Use it as a tool in your own quality development and strategic planning!</a:t>
            </a:r>
            <a:br>
              <a:rPr lang="en-US" sz="1700" b="1" dirty="0"/>
            </a:br>
            <a:endParaRPr lang="en-US" sz="1700" b="1" dirty="0"/>
          </a:p>
          <a:p>
            <a:r>
              <a:rPr lang="en-US" sz="1700" b="1" dirty="0"/>
              <a:t>Institutions get: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Anonymous raw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Data at the institutional and study field level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Reports for each study </a:t>
            </a:r>
            <a:r>
              <a:rPr lang="en-US" b="1" dirty="0" err="1"/>
              <a:t>programme</a:t>
            </a:r>
            <a:endParaRPr lang="en-US" b="1" dirty="0"/>
          </a:p>
          <a:p>
            <a:pPr marL="0" indent="0">
              <a:buNone/>
            </a:pPr>
            <a:endParaRPr lang="en-US" sz="1600" b="1" dirty="0"/>
          </a:p>
          <a:p>
            <a:r>
              <a:rPr lang="en-US" sz="1600" b="1" dirty="0" err="1"/>
              <a:t>Studiebarometeret</a:t>
            </a:r>
            <a:r>
              <a:rPr lang="en-US" sz="1600" b="1" dirty="0"/>
              <a:t> can complement your own surveys/analyses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b="1" dirty="0"/>
              <a:t>Basis for further analyses (both quantitative and qualitative)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82148DC-D934-49E3-BC22-B3D71DCB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8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B9A901-507C-4944-97EC-9EAEB1BF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Studiebarometeret.no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CAFA1F-6FAB-436E-92B5-71A2F42B080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1700" b="1" dirty="0"/>
              <a:t>Time-series data</a:t>
            </a:r>
          </a:p>
          <a:p>
            <a:r>
              <a:rPr lang="nb-NO" sz="1700" b="1" dirty="0" err="1"/>
              <a:t>Detailed</a:t>
            </a:r>
            <a:r>
              <a:rPr lang="nb-NO" sz="1700" b="1" dirty="0"/>
              <a:t> </a:t>
            </a:r>
            <a:r>
              <a:rPr lang="nb-NO" sz="1700" b="1" dirty="0" err="1"/>
              <a:t>view</a:t>
            </a:r>
            <a:r>
              <a:rPr lang="nb-NO" sz="1700" b="1" dirty="0"/>
              <a:t> </a:t>
            </a:r>
            <a:r>
              <a:rPr lang="nb-NO" sz="1700" b="1" dirty="0" err="1"/>
              <a:t>of</a:t>
            </a:r>
            <a:r>
              <a:rPr lang="nb-NO" sz="1700" b="1" dirty="0"/>
              <a:t> data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400" b="1" dirty="0" err="1"/>
              <a:t>Number</a:t>
            </a:r>
            <a:r>
              <a:rPr lang="nb-NO" sz="1400" b="1" dirty="0"/>
              <a:t> </a:t>
            </a:r>
            <a:r>
              <a:rPr lang="nb-NO" sz="1400" b="1" dirty="0" err="1"/>
              <a:t>of</a:t>
            </a:r>
            <a:r>
              <a:rPr lang="nb-NO" sz="1400" b="1" dirty="0"/>
              <a:t> </a:t>
            </a:r>
            <a:r>
              <a:rPr lang="nb-NO" sz="1400" b="1" dirty="0" err="1"/>
              <a:t>responses</a:t>
            </a:r>
            <a:r>
              <a:rPr lang="nb-NO" sz="1400" b="1" dirty="0"/>
              <a:t>, </a:t>
            </a:r>
            <a:r>
              <a:rPr lang="nb-NO" sz="1400" b="1" dirty="0" err="1"/>
              <a:t>response</a:t>
            </a:r>
            <a:r>
              <a:rPr lang="nb-NO" sz="1400" b="1" dirty="0"/>
              <a:t> </a:t>
            </a:r>
            <a:r>
              <a:rPr lang="nb-NO" sz="1400" b="1" dirty="0" err="1"/>
              <a:t>distribution</a:t>
            </a:r>
            <a:r>
              <a:rPr lang="nb-NO" sz="1400" b="1" dirty="0"/>
              <a:t>, standard </a:t>
            </a:r>
            <a:r>
              <a:rPr lang="nb-NO" sz="1400" b="1" dirty="0" err="1"/>
              <a:t>deviation</a:t>
            </a:r>
            <a:br>
              <a:rPr lang="nb-NO" b="1" dirty="0"/>
            </a:br>
            <a:endParaRPr lang="nb-NO" b="1" dirty="0"/>
          </a:p>
          <a:p>
            <a:r>
              <a:rPr lang="nb-NO" sz="1800" b="1" dirty="0" err="1"/>
              <a:t>Combined</a:t>
            </a:r>
            <a:r>
              <a:rPr lang="nb-NO" sz="1800" b="1" dirty="0"/>
              <a:t> data for </a:t>
            </a:r>
            <a:r>
              <a:rPr lang="nb-NO" sz="1800" b="1" dirty="0" err="1"/>
              <a:t>two</a:t>
            </a:r>
            <a:r>
              <a:rPr lang="nb-NO" sz="1800" b="1" dirty="0"/>
              <a:t> </a:t>
            </a:r>
            <a:r>
              <a:rPr lang="nb-NO" sz="1800" b="1" dirty="0" err="1"/>
              <a:t>years</a:t>
            </a:r>
            <a:r>
              <a:rPr lang="nb-NO" sz="1800" b="1" dirty="0"/>
              <a:t> (</a:t>
            </a:r>
            <a:r>
              <a:rPr lang="nb-NO" sz="1800" b="1" dirty="0" err="1"/>
              <a:t>two</a:t>
            </a:r>
            <a:r>
              <a:rPr lang="nb-NO" sz="1800" b="1" dirty="0"/>
              <a:t> surveys)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 err="1"/>
              <a:t>Programmes</a:t>
            </a:r>
            <a:r>
              <a:rPr lang="en-US" b="1" dirty="0"/>
              <a:t> with few respondents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Only last two years (most recent data)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Whether data has been combined shown in web portal</a:t>
            </a:r>
            <a:br>
              <a:rPr lang="nb-NO" b="1" dirty="0"/>
            </a:br>
            <a:endParaRPr lang="nb-NO" b="1" dirty="0"/>
          </a:p>
          <a:p>
            <a:r>
              <a:rPr lang="nb-NO" sz="1800" b="1" dirty="0"/>
              <a:t>Norwegian and English </a:t>
            </a:r>
            <a:r>
              <a:rPr lang="nb-NO" sz="1800" b="1" dirty="0" err="1"/>
              <a:t>versions</a:t>
            </a:r>
            <a:r>
              <a:rPr lang="nb-NO" sz="1800" b="1" dirty="0"/>
              <a:t> </a:t>
            </a:r>
          </a:p>
          <a:p>
            <a:pPr lvl="0"/>
            <a:r>
              <a:rPr lang="nb-NO" sz="1800" b="1" dirty="0"/>
              <a:t>Questions </a:t>
            </a:r>
            <a:r>
              <a:rPr lang="nb-NO" sz="1800" b="1" dirty="0" err="1"/>
              <a:t>on</a:t>
            </a:r>
            <a:r>
              <a:rPr lang="nb-NO" sz="1800" b="1" dirty="0"/>
              <a:t> </a:t>
            </a:r>
            <a:r>
              <a:rPr lang="nb-NO" sz="1800" b="1" dirty="0" err="1"/>
              <a:t>work</a:t>
            </a:r>
            <a:r>
              <a:rPr lang="nb-NO" sz="1800" b="1" dirty="0"/>
              <a:t> </a:t>
            </a:r>
            <a:r>
              <a:rPr lang="nb-NO" sz="1800" b="1" dirty="0" err="1"/>
              <a:t>placement</a:t>
            </a:r>
            <a:r>
              <a:rPr lang="nb-NO" sz="1800" b="1" dirty="0"/>
              <a:t> </a:t>
            </a:r>
            <a:r>
              <a:rPr lang="nb-NO" sz="1800" b="1" dirty="0" err="1"/>
              <a:t>where</a:t>
            </a:r>
            <a:r>
              <a:rPr lang="nb-NO" sz="1800" b="1" dirty="0"/>
              <a:t> </a:t>
            </a:r>
            <a:r>
              <a:rPr lang="nb-NO" sz="1800" b="1" dirty="0" err="1"/>
              <a:t>applicable</a:t>
            </a:r>
            <a:endParaRPr lang="nb-NO" sz="1800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6729342-008C-46E6-90FF-9A477CCD1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594E1-542D-4116-8438-B6B8ADD3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high response rate is important!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81D2B2-E802-4B7E-9DD2-38313E0EA2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400" b="1" dirty="0"/>
              <a:t>NOKUT needs help from the institutions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b="1" dirty="0"/>
              <a:t>Assume a shared responsibility for the survey across the institution</a:t>
            </a:r>
            <a:br>
              <a:rPr lang="en-US" sz="1400" b="1" dirty="0"/>
            </a:br>
            <a:endParaRPr lang="en-US" sz="1400" b="1" dirty="0"/>
          </a:p>
          <a:p>
            <a:r>
              <a:rPr lang="en-US" sz="1400" b="1" dirty="0"/>
              <a:t>Set internal goals for response rate</a:t>
            </a:r>
          </a:p>
          <a:p>
            <a:r>
              <a:rPr lang="en-US" sz="1400" b="1" dirty="0"/>
              <a:t>Make a plan for disseminating information about the survey</a:t>
            </a:r>
          </a:p>
          <a:p>
            <a:r>
              <a:rPr lang="en-US" sz="1400" b="1" dirty="0"/>
              <a:t>Institutions may follow the response rate in real time online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711B1C5-FB2B-4D26-8C47-244BE0671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F983BA-6404-491D-B849-E5E9C9F8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increasing the response rate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743DE0-2C85-4F79-87D8-789383939A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 err="1"/>
              <a:t>Create</a:t>
            </a:r>
            <a:r>
              <a:rPr lang="nb-NO" sz="1400" b="1" dirty="0"/>
              <a:t> a </a:t>
            </a:r>
            <a:r>
              <a:rPr lang="nb-NO" sz="1400" b="1" dirty="0" err="1"/>
              <a:t>competitive</a:t>
            </a:r>
            <a:r>
              <a:rPr lang="nb-NO" sz="1400" b="1" dirty="0"/>
              <a:t> </a:t>
            </a:r>
            <a:r>
              <a:rPr lang="nb-NO" sz="1400" b="1" dirty="0" err="1"/>
              <a:t>environment</a:t>
            </a:r>
            <a:r>
              <a:rPr lang="nb-NO" sz="1400" b="1" dirty="0"/>
              <a:t> at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institution</a:t>
            </a:r>
            <a:r>
              <a:rPr lang="nb-NO" sz="1400" b="1" dirty="0"/>
              <a:t>!</a:t>
            </a:r>
          </a:p>
          <a:p>
            <a:r>
              <a:rPr lang="nb-NO" sz="1400" b="1" dirty="0"/>
              <a:t>Information to </a:t>
            </a:r>
            <a:r>
              <a:rPr lang="nb-NO" sz="1400" b="1" u="sng" dirty="0"/>
              <a:t>all</a:t>
            </a:r>
            <a:r>
              <a:rPr lang="nb-NO" sz="1400" b="1" dirty="0"/>
              <a:t> </a:t>
            </a:r>
            <a:r>
              <a:rPr lang="nb-NO" sz="1400" b="1" dirty="0" err="1"/>
              <a:t>programme</a:t>
            </a:r>
            <a:r>
              <a:rPr lang="nb-NO" sz="1400" b="1" dirty="0"/>
              <a:t> </a:t>
            </a:r>
            <a:r>
              <a:rPr lang="nb-NO" sz="1400" b="1" dirty="0" err="1"/>
              <a:t>coordinators</a:t>
            </a:r>
            <a:r>
              <a:rPr lang="nb-NO" sz="1400" b="1" dirty="0"/>
              <a:t> and </a:t>
            </a:r>
            <a:r>
              <a:rPr lang="nb-NO" sz="1400" b="1" dirty="0" err="1"/>
              <a:t>academic</a:t>
            </a:r>
            <a:r>
              <a:rPr lang="nb-NO" sz="1400" b="1" dirty="0"/>
              <a:t> staff</a:t>
            </a:r>
          </a:p>
          <a:p>
            <a:r>
              <a:rPr lang="nb-NO" sz="1400" b="1" dirty="0" err="1"/>
              <a:t>Inform</a:t>
            </a:r>
            <a:r>
              <a:rPr lang="nb-NO" sz="1400" b="1" dirty="0"/>
              <a:t> students </a:t>
            </a:r>
            <a:r>
              <a:rPr lang="nb-NO" sz="1400" b="1" dirty="0" err="1"/>
              <a:t>about</a:t>
            </a:r>
            <a:r>
              <a:rPr lang="nb-NO" sz="1400" b="1" dirty="0"/>
              <a:t> </a:t>
            </a:r>
            <a:r>
              <a:rPr lang="nb-NO" sz="1400" b="1" dirty="0" err="1"/>
              <a:t>the</a:t>
            </a:r>
            <a:r>
              <a:rPr lang="nb-NO" sz="1400" b="1" dirty="0"/>
              <a:t> survey in </a:t>
            </a:r>
            <a:r>
              <a:rPr lang="nb-NO" sz="1400" b="1" dirty="0" err="1"/>
              <a:t>lectures</a:t>
            </a:r>
            <a:endParaRPr lang="nb-NO" sz="1400" b="1" dirty="0"/>
          </a:p>
          <a:p>
            <a:r>
              <a:rPr lang="nb-NO" sz="1400" b="1" dirty="0" err="1"/>
              <a:t>Spread</a:t>
            </a:r>
            <a:r>
              <a:rPr lang="nb-NO" sz="1400" b="1" dirty="0"/>
              <a:t> </a:t>
            </a:r>
            <a:r>
              <a:rPr lang="nb-NO" sz="1400" b="1" dirty="0" err="1"/>
              <a:t>information</a:t>
            </a:r>
            <a:r>
              <a:rPr lang="nb-NO" sz="1400" b="1" dirty="0"/>
              <a:t> via </a:t>
            </a:r>
            <a:r>
              <a:rPr lang="nb-NO" sz="1400" b="1" dirty="0" err="1"/>
              <a:t>internal</a:t>
            </a:r>
            <a:r>
              <a:rPr lang="nb-NO" sz="1400" b="1" dirty="0"/>
              <a:t> </a:t>
            </a:r>
            <a:r>
              <a:rPr lang="nb-NO" sz="1400" b="1" dirty="0" err="1"/>
              <a:t>information</a:t>
            </a:r>
            <a:r>
              <a:rPr lang="nb-NO" sz="1400" b="1" dirty="0"/>
              <a:t> </a:t>
            </a:r>
            <a:r>
              <a:rPr lang="nb-NO" sz="1400" b="1" dirty="0" err="1"/>
              <a:t>channels</a:t>
            </a:r>
            <a:r>
              <a:rPr lang="nb-NO" sz="1400" b="1" dirty="0"/>
              <a:t> and </a:t>
            </a:r>
            <a:r>
              <a:rPr lang="nb-NO" sz="1400" b="1" dirty="0" err="1"/>
              <a:t>notice</a:t>
            </a:r>
            <a:r>
              <a:rPr lang="nb-NO" sz="1400" b="1" dirty="0"/>
              <a:t> </a:t>
            </a:r>
            <a:r>
              <a:rPr lang="nb-NO" sz="1400" b="1" dirty="0" err="1"/>
              <a:t>boards</a:t>
            </a:r>
            <a:r>
              <a:rPr lang="nb-NO" sz="1400" b="1" dirty="0"/>
              <a:t>. </a:t>
            </a:r>
            <a:r>
              <a:rPr lang="nb-NO" sz="1400" b="1" dirty="0" err="1"/>
              <a:t>Use</a:t>
            </a:r>
            <a:r>
              <a:rPr lang="nb-NO" sz="1400" b="1" dirty="0"/>
              <a:t> </a:t>
            </a:r>
            <a:r>
              <a:rPr lang="nb-NO" sz="1400" b="1" dirty="0" err="1"/>
              <a:t>NOKUT’s</a:t>
            </a:r>
            <a:r>
              <a:rPr lang="nb-NO" sz="1400" b="1" dirty="0"/>
              <a:t> posters and flyers</a:t>
            </a:r>
          </a:p>
          <a:p>
            <a:r>
              <a:rPr lang="en-US" sz="1400" b="1" dirty="0"/>
              <a:t>Close cooperation between student representatives and staff on spreading information increases the response rate</a:t>
            </a:r>
            <a:r>
              <a:rPr lang="nb-NO" sz="1400" b="1" dirty="0"/>
              <a:t>!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9B92A53-8CC0-43BA-8B3F-34D130074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7686"/>
      </p:ext>
    </p:extLst>
  </p:cSld>
  <p:clrMapOvr>
    <a:masterClrMapping/>
  </p:clrMapOvr>
</p:sld>
</file>

<file path=ppt/theme/theme1.xml><?xml version="1.0" encoding="utf-8"?>
<a:theme xmlns:a="http://schemas.openxmlformats.org/drawingml/2006/main" name="NOKUT">
  <a:themeElements>
    <a:clrScheme name="NOKUT">
      <a:dk1>
        <a:sysClr val="windowText" lastClr="000000"/>
      </a:dk1>
      <a:lt1>
        <a:sysClr val="window" lastClr="FFFFFF"/>
      </a:lt1>
      <a:dk2>
        <a:srgbClr val="6CA8CE"/>
      </a:dk2>
      <a:lt2>
        <a:srgbClr val="E7E7E7"/>
      </a:lt2>
      <a:accent1>
        <a:srgbClr val="6CA8CE"/>
      </a:accent1>
      <a:accent2>
        <a:srgbClr val="5F2F74"/>
      </a:accent2>
      <a:accent3>
        <a:srgbClr val="B9ADBD"/>
      </a:accent3>
      <a:accent4>
        <a:srgbClr val="C2C2C2"/>
      </a:accent4>
      <a:accent5>
        <a:srgbClr val="57ADB0"/>
      </a:accent5>
      <a:accent6>
        <a:srgbClr val="8F78B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ut_PPT_30-10-2018.potx" id="{3C568FCD-77E8-427A-9AED-E1D341DC6FC2}" vid="{FD75EA7A-3E40-4067-B6AA-25C861D23D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04795A3B6E1641BA0E12A464782A01" ma:contentTypeVersion="13" ma:contentTypeDescription="Opprett et nytt dokument." ma:contentTypeScope="" ma:versionID="6621f93b0daa3c019f3d0ecbcaee5900">
  <xsd:schema xmlns:xsd="http://www.w3.org/2001/XMLSchema" xmlns:xs="http://www.w3.org/2001/XMLSchema" xmlns:p="http://schemas.microsoft.com/office/2006/metadata/properties" xmlns:ns3="8523a261-9d0f-4353-aff8-af28e33d5dc4" xmlns:ns4="2571a547-e2ab-4661-a6e4-390e5557486b" targetNamespace="http://schemas.microsoft.com/office/2006/metadata/properties" ma:root="true" ma:fieldsID="0c18c512df2a2cc519816963b62e127d" ns3:_="" ns4:_="">
    <xsd:import namespace="8523a261-9d0f-4353-aff8-af28e33d5dc4"/>
    <xsd:import namespace="2571a547-e2ab-4661-a6e4-390e555748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261-9d0f-4353-aff8-af28e33d5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a547-e2ab-4661-a6e4-390e55574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78BAC7-7DC7-4624-A45A-8EF67FA53A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3FA630-0BB8-413C-9B2A-E55C74D777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1AFE78-2F12-4975-A771-7D8515EEE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3a261-9d0f-4353-aff8-af28e33d5dc4"/>
    <ds:schemaRef ds:uri="2571a547-e2ab-4661-a6e4-390e55574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Nokut_PPTmal</Template>
  <TotalTime>55</TotalTime>
  <Words>466</Words>
  <Application>Microsoft Office PowerPoint</Application>
  <PresentationFormat>Skjermfremvisning (16:9)</PresentationFormat>
  <Paragraphs>55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Arial</vt:lpstr>
      <vt:lpstr>Courier New</vt:lpstr>
      <vt:lpstr>NOKUT</vt:lpstr>
      <vt:lpstr>Studiebarometeret 2024</vt:lpstr>
      <vt:lpstr>The Student Survey (Studiebarometeret)</vt:lpstr>
      <vt:lpstr>Topics covered in the survey include:</vt:lpstr>
      <vt:lpstr>How students answer the survey</vt:lpstr>
      <vt:lpstr>Why Studiebarometeret?</vt:lpstr>
      <vt:lpstr>Studiebarometeret as a tool</vt:lpstr>
      <vt:lpstr>Studiebarometeret.no</vt:lpstr>
      <vt:lpstr>A high response rate is important!</vt:lpstr>
      <vt:lpstr>Tips for increasing the response rate</vt:lpstr>
      <vt:lpstr>PowerPoint-presentasjon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Studiebarometeret 2021</dc:title>
  <dc:creator>Karine H. Kristiansen</dc:creator>
  <cp:lastModifiedBy>Karine H. Kristiansen</cp:lastModifiedBy>
  <cp:revision>7</cp:revision>
  <dcterms:created xsi:type="dcterms:W3CDTF">2021-10-05T07:49:53Z</dcterms:created>
  <dcterms:modified xsi:type="dcterms:W3CDTF">2024-09-25T11:11:44Z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0x0101005304795A3B6E1641BA0E12A464782A01</vt:lpwstr>
  </property>
</Properties>
</file>