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53CF3-9A5D-44E3-B3CC-349E58F573E6}" v="1" dt="2024-09-25T11:08:36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5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25.09.2024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25.09.2024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Studiebarometeret 2024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Den nasjonale undersøkelsen av studentenes oppfatning om kvalitet i utdanningen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6027"/>
            <a:ext cx="9049876" cy="50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Les mer om undersøkelsen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/>
              <a:t>Flere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D7A28B8-B60B-4A2C-AB46-3C1B2C8A0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Nasjonal undersøkelse som spør studentene om de er fornøyde med eget studieprogram  </a:t>
            </a:r>
          </a:p>
          <a:p>
            <a:r>
              <a:rPr lang="nb-NO" sz="1400" b="1" dirty="0"/>
              <a:t>Undersøkelsen sendes ut til 2.- og 5.-årsstudenter på ca. 1800 studieprogrammer </a:t>
            </a:r>
          </a:p>
          <a:p>
            <a:r>
              <a:rPr lang="nb-NO" sz="1400" b="1" dirty="0"/>
              <a:t>Resultatene publiseres på studiebarometeret.no</a:t>
            </a:r>
          </a:p>
          <a:p>
            <a:r>
              <a:rPr lang="nb-NO" sz="1400" b="1" dirty="0"/>
              <a:t>NOKUT utfører undersøkelsen på oppdrag fra Kunnskapsdepartementet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AE5404F-49B3-4B14-8494-B8A87A5CB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Undersøkelsen dekker blant annet følgende </a:t>
            </a:r>
            <a:br>
              <a:rPr lang="nb-NO" dirty="0"/>
            </a:br>
            <a:r>
              <a:rPr lang="nb-NO" dirty="0"/>
              <a:t>tema: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b-NO" sz="1400" b="1" dirty="0"/>
              <a:t>Undervisning og veiledning</a:t>
            </a:r>
          </a:p>
          <a:p>
            <a:r>
              <a:rPr lang="nb-NO" sz="1400" b="1" dirty="0"/>
              <a:t>Motivasjon</a:t>
            </a:r>
          </a:p>
          <a:p>
            <a:r>
              <a:rPr lang="nb-NO" sz="1400" b="1" dirty="0"/>
              <a:t>Forventninger</a:t>
            </a:r>
          </a:p>
          <a:p>
            <a:r>
              <a:rPr lang="nb-NO" sz="1400" b="1" dirty="0"/>
              <a:t>Studieinnsats</a:t>
            </a:r>
          </a:p>
          <a:p>
            <a:r>
              <a:rPr lang="nb-NO" sz="1400" b="1" dirty="0"/>
              <a:t>Studie- og læringsmiljø </a:t>
            </a:r>
          </a:p>
          <a:p>
            <a:r>
              <a:rPr lang="nb-NO" sz="1400" b="1" dirty="0"/>
              <a:t>Arbeidslivsrelevans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516D7AE-9249-4BDD-892C-DC71B9C8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Slik</a:t>
            </a:r>
            <a:r>
              <a:rPr lang="en-US" dirty="0"/>
              <a:t> </a:t>
            </a:r>
            <a:r>
              <a:rPr lang="en-US" dirty="0" err="1"/>
              <a:t>svarer</a:t>
            </a:r>
            <a:r>
              <a:rPr lang="en-US" dirty="0"/>
              <a:t> </a:t>
            </a:r>
            <a:r>
              <a:rPr lang="en-US" dirty="0" err="1"/>
              <a:t>studentene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undersøkelsen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En personlig lenke til undersøkelsen sendes til </a:t>
            </a:r>
            <a:br>
              <a:rPr lang="nb-NO" sz="1400" b="1" dirty="0"/>
            </a:br>
            <a:r>
              <a:rPr lang="nb-NO" sz="1400" b="1" dirty="0"/>
              <a:t>2.- og 5.-årsstudenter via e-post fra 22. oktober   </a:t>
            </a:r>
          </a:p>
          <a:p>
            <a:r>
              <a:rPr lang="nb-NO" sz="1400" b="1" dirty="0"/>
              <a:t>Studenter som ikke svarer, vil få SMS og eventuelt ny e-post med lenke til spørreskjema</a:t>
            </a:r>
          </a:p>
          <a:p>
            <a:r>
              <a:rPr lang="nb-NO" sz="1400" b="1" dirty="0"/>
              <a:t>All informasjon vil bli behandlet konfidensielt, og det skal ikke offentliggjøres data som gjør det mulig å identifisere den som svarer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1F0CB8E-9850-47A5-9355-DF80C7D2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Studentene er en viktig stemme i arbeidet med å forbedre studiekvaliteten!</a:t>
            </a:r>
          </a:p>
          <a:p>
            <a:r>
              <a:rPr lang="nb-NO" sz="1400" b="1" dirty="0"/>
              <a:t>Gir nyttig informasjon til lærestedet om studentenes  oppfatning av studiekvaliteten </a:t>
            </a:r>
          </a:p>
          <a:p>
            <a:r>
              <a:rPr lang="nb-NO" sz="1400" b="1" dirty="0"/>
              <a:t>Gjør det mulig til å sammenligne eget studieprogram med tilsvarende program ved andre norske læresteder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6AC1D97-836B-450C-AF0A-5CDA330F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53E92-068E-4773-9A0E-527EF2DE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 som verktøy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964948-E468-4CBC-AA27-02CD713597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600" b="1" dirty="0"/>
              <a:t>Bruk det som et redskap i eget kvalitetsarbeid og strategisk arbeid!</a:t>
            </a:r>
          </a:p>
          <a:p>
            <a:r>
              <a:rPr lang="nb-NO" sz="1600" b="1" dirty="0"/>
              <a:t>Institusjonene får: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Anonymiserte rådata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Data fordelt på institusjon og utdanningstyper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Rapporter per program</a:t>
            </a:r>
            <a:br>
              <a:rPr lang="nb-NO" b="1" dirty="0"/>
            </a:br>
            <a:endParaRPr lang="nb-NO" b="1" dirty="0"/>
          </a:p>
          <a:p>
            <a:r>
              <a:rPr lang="nb-NO" sz="1600" b="1" dirty="0"/>
              <a:t>Studiebarometeret kan supplere egne undersøkelser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Grunnlag for dypdykk (kvantitative eller kvalitative analyser)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B28B13F-7B62-4908-A032-5F190AC7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8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B9A901-507C-4944-97EC-9EAEB1BF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CAFA1F-6FAB-436E-92B5-71A2F42B080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1700" b="1" dirty="0"/>
              <a:t>Tidsserier</a:t>
            </a:r>
          </a:p>
          <a:p>
            <a:r>
              <a:rPr lang="nb-NO" sz="1700" b="1" dirty="0"/>
              <a:t>Detaljert visning av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Antall svar, svarfordeling, standardavvik </a:t>
            </a:r>
            <a:br>
              <a:rPr lang="nb-NO" b="1" dirty="0"/>
            </a:br>
            <a:endParaRPr lang="nb-NO" b="1" dirty="0"/>
          </a:p>
          <a:p>
            <a:r>
              <a:rPr lang="nb-NO" sz="1700" b="1" dirty="0"/>
              <a:t>Sammenslåing av tall fra to år (to undersøkelser)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Programmer med få svarende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Kun to siste år (ferskest mulig data)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Sammenslåingen vil framkomme i portalen </a:t>
            </a:r>
            <a:br>
              <a:rPr lang="nb-NO" b="1" dirty="0"/>
            </a:br>
            <a:endParaRPr lang="nb-NO" b="1" dirty="0"/>
          </a:p>
          <a:p>
            <a:r>
              <a:rPr lang="nb-NO" sz="1700" b="1" dirty="0"/>
              <a:t>Bokmål, nynorsk og engelsk versjon</a:t>
            </a:r>
          </a:p>
          <a:p>
            <a:r>
              <a:rPr lang="nb-NO" sz="1700" b="1" dirty="0"/>
              <a:t>Spørsmål om praksis for programmer der det er relevant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FC0B0D5-A7D7-46DD-9C94-91C0D48E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NOKUT trenger drahjelp fra institusjonene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200" b="1" dirty="0"/>
              <a:t>Ta felles eierskap til undersøkelsen i hele </a:t>
            </a:r>
            <a:r>
              <a:rPr lang="nb-NO" sz="1200" b="1"/>
              <a:t>organisasjonen.</a:t>
            </a:r>
            <a:br>
              <a:rPr lang="nb-NO" sz="1200" b="1"/>
            </a:br>
            <a:endParaRPr lang="nb-NO" sz="1200" b="1" dirty="0"/>
          </a:p>
          <a:p>
            <a:r>
              <a:rPr lang="nb-NO" sz="1400" b="1" dirty="0"/>
              <a:t>Sett interne mål for svarprosent </a:t>
            </a:r>
          </a:p>
          <a:p>
            <a:r>
              <a:rPr lang="nb-NO" sz="1400" b="1" dirty="0"/>
              <a:t>Lag en plan for spredning av informasjon om undersøkelsen</a:t>
            </a:r>
          </a:p>
          <a:p>
            <a:r>
              <a:rPr lang="nb-NO" sz="1400" b="1" dirty="0"/>
              <a:t>Institusjonene kan følge med på svarprosent online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772C8CA-9DE1-4E4E-ADB2-CD1694A7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å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svare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Skap konkurranseklima på institusjonen!</a:t>
            </a:r>
          </a:p>
          <a:p>
            <a:r>
              <a:rPr lang="nb-NO" sz="1400" b="1" dirty="0"/>
              <a:t>Informasjon til </a:t>
            </a:r>
            <a:r>
              <a:rPr lang="nb-NO" sz="1400" b="1" u="sng" dirty="0"/>
              <a:t>alle</a:t>
            </a:r>
            <a:r>
              <a:rPr lang="nb-NO" sz="1400" b="1" dirty="0"/>
              <a:t> programansvarlige og faglærerne</a:t>
            </a:r>
          </a:p>
          <a:p>
            <a:r>
              <a:rPr lang="nb-NO" sz="1400" b="1" dirty="0" err="1"/>
              <a:t>Informér</a:t>
            </a:r>
            <a:r>
              <a:rPr lang="nb-NO" sz="1400" b="1" dirty="0"/>
              <a:t> studentene om undersøkelsen i undervisningen</a:t>
            </a:r>
          </a:p>
          <a:p>
            <a:r>
              <a:rPr lang="nb-NO" sz="1400" b="1" dirty="0"/>
              <a:t>Spre informasjon på interne infokanaler og oppslagstavler. Bruk </a:t>
            </a:r>
            <a:r>
              <a:rPr lang="nb-NO" sz="1400" b="1" dirty="0" err="1"/>
              <a:t>NOKUTs</a:t>
            </a:r>
            <a:r>
              <a:rPr lang="nb-NO" sz="1400" b="1" dirty="0"/>
              <a:t> plakater og flyere</a:t>
            </a:r>
          </a:p>
          <a:p>
            <a:r>
              <a:rPr lang="nb-NO" sz="1400" b="1" dirty="0"/>
              <a:t>Tett samarbeid med studentrepresentanter og tilsatte om spredning av informasjon øker svarprosenten!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DEF2C8A-935B-4617-9D86-0D77C8B9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40</TotalTime>
  <Words>397</Words>
  <Application>Microsoft Office PowerPoint</Application>
  <PresentationFormat>Skjermfremvisning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Courier New</vt:lpstr>
      <vt:lpstr>NOKUT</vt:lpstr>
      <vt:lpstr>Studiebarometeret 2024</vt:lpstr>
      <vt:lpstr>Studiebarometeret</vt:lpstr>
      <vt:lpstr>Undersøkelsen dekker blant annet følgende  tema:</vt:lpstr>
      <vt:lpstr>Slik svarer studentene på undersøkelsen </vt:lpstr>
      <vt:lpstr>Hvorfor Studiebarometeret?</vt:lpstr>
      <vt:lpstr>Studiebarometeret som verktøy</vt:lpstr>
      <vt:lpstr>Studiebarometeret.no</vt:lpstr>
      <vt:lpstr>Høy svarprosent er viktig!</vt:lpstr>
      <vt:lpstr>Tips for å få flere til å svare</vt:lpstr>
      <vt:lpstr>PowerPoint-presentasjon</vt:lpstr>
      <vt:lpstr>Mer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7</cp:revision>
  <dcterms:created xsi:type="dcterms:W3CDTF">2021-10-05T07:49:53Z</dcterms:created>
  <dcterms:modified xsi:type="dcterms:W3CDTF">2024-09-25T11:09:37Z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